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4" r:id="rId2"/>
  </p:sldMasterIdLst>
  <p:notesMasterIdLst>
    <p:notesMasterId r:id="rId13"/>
  </p:notesMasterIdLst>
  <p:handoutMasterIdLst>
    <p:handoutMasterId r:id="rId14"/>
  </p:handoutMasterIdLst>
  <p:sldIdLst>
    <p:sldId id="264" r:id="rId3"/>
    <p:sldId id="270" r:id="rId4"/>
    <p:sldId id="276" r:id="rId5"/>
    <p:sldId id="283" r:id="rId6"/>
    <p:sldId id="284" r:id="rId7"/>
    <p:sldId id="265" r:id="rId8"/>
    <p:sldId id="345" r:id="rId9"/>
    <p:sldId id="278" r:id="rId10"/>
    <p:sldId id="343" r:id="rId11"/>
    <p:sldId id="291" r:id="rId12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Ângela Maia" initials="Â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E79"/>
    <a:srgbClr val="EBC341"/>
    <a:srgbClr val="CCECFF"/>
    <a:srgbClr val="FCCF43"/>
    <a:srgbClr val="B0272A"/>
    <a:srgbClr val="788E31"/>
    <a:srgbClr val="236B47"/>
    <a:srgbClr val="FFFFFF"/>
    <a:srgbClr val="942093"/>
    <a:srgbClr val="701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2"/>
    <p:restoredTop sz="94727"/>
  </p:normalViewPr>
  <p:slideViewPr>
    <p:cSldViewPr>
      <p:cViewPr varScale="1">
        <p:scale>
          <a:sx n="65" d="100"/>
          <a:sy n="65" d="100"/>
        </p:scale>
        <p:origin x="-1288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2735DEF-973F-7C4E-A364-ABDD514F33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FCAEAE3-616D-684D-B299-A3DC7D9BBC2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E1216-787C-D642-9CAC-E60A492163C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DFA8A45-7BD7-E445-B6FE-FA46FACB1C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F7E4EAF-001D-194E-9082-77EBCA7755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1CFD9-6912-1D4C-9F3E-A028BFB396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56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7282F-F979-4A41-864E-3ECFCD7283ED}" type="datetimeFigureOut">
              <a:rPr lang="pt-PT" smtClean="0"/>
              <a:t>12/05/2025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535BE-518A-4B5E-8365-945CAB6888E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325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535BE-518A-4B5E-8365-945CAB6888E7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22095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535BE-518A-4B5E-8365-945CAB6888E7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12118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7BFBA8-8EDF-471C-BA15-90C0CBDC62C9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735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535BE-518A-4B5E-8365-945CAB6888E7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13606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Jorge\Desktop\AREAL\GUIÕES E APP\7 ano\imagens\20200889_MANUAL_shutterstock_609298094.jpg">
            <a:extLst>
              <a:ext uri="{FF2B5EF4-FFF2-40B4-BE49-F238E27FC236}">
                <a16:creationId xmlns="" xmlns:a16="http://schemas.microsoft.com/office/drawing/2014/main" id="{652C68E8-00E6-0C4B-80E7-53FDB0AC5BD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"/>
          <a:stretch/>
        </p:blipFill>
        <p:spPr bwMode="auto">
          <a:xfrm>
            <a:off x="179509" y="2102981"/>
            <a:ext cx="8784976" cy="4564802"/>
          </a:xfrm>
          <a:prstGeom prst="round2DiagRect">
            <a:avLst>
              <a:gd name="adj1" fmla="val 3090"/>
              <a:gd name="adj2" fmla="val 0"/>
            </a:avLst>
          </a:prstGeom>
          <a:ln>
            <a:noFill/>
          </a:ln>
          <a:effectLst>
            <a:innerShdw blurRad="50800" dist="50800" dir="13800000">
              <a:prstClr val="black">
                <a:alpha val="3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 Same-side Corner of Rectangle 10">
            <a:extLst>
              <a:ext uri="{FF2B5EF4-FFF2-40B4-BE49-F238E27FC236}">
                <a16:creationId xmlns="" xmlns:a16="http://schemas.microsoft.com/office/drawing/2014/main" id="{4EEE51D6-DFD8-C84E-A604-AEBDBF30D236}"/>
              </a:ext>
            </a:extLst>
          </p:cNvPr>
          <p:cNvSpPr/>
          <p:nvPr userDrawn="1"/>
        </p:nvSpPr>
        <p:spPr>
          <a:xfrm rot="10800000">
            <a:off x="179511" y="1210314"/>
            <a:ext cx="8784974" cy="727454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ame-side Corner of Rectangle 4">
            <a:extLst>
              <a:ext uri="{FF2B5EF4-FFF2-40B4-BE49-F238E27FC236}">
                <a16:creationId xmlns="" xmlns:a16="http://schemas.microsoft.com/office/drawing/2014/main" id="{FBF8AC3B-DF20-2E40-A5E8-F769CCF11E4B}"/>
              </a:ext>
            </a:extLst>
          </p:cNvPr>
          <p:cNvSpPr/>
          <p:nvPr userDrawn="1"/>
        </p:nvSpPr>
        <p:spPr>
          <a:xfrm>
            <a:off x="179512" y="404665"/>
            <a:ext cx="8784976" cy="805650"/>
          </a:xfrm>
          <a:prstGeom prst="round2SameRect">
            <a:avLst/>
          </a:prstGeom>
          <a:solidFill>
            <a:srgbClr val="EBC341"/>
          </a:solidFill>
          <a:ln>
            <a:noFill/>
          </a:ln>
          <a:effectLst>
            <a:innerShdw blurRad="50800" dist="50800" dir="189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39180" y="615810"/>
            <a:ext cx="6450369" cy="45140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ts val="2800"/>
              </a:lnSpc>
              <a:buNone/>
              <a:defRPr sz="2600" b="1">
                <a:solidFill>
                  <a:srgbClr val="FFFFFF"/>
                </a:solidFill>
              </a:defRPr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en-US" dirty="0"/>
              <a:t>TÍTULO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28688" y="1375525"/>
            <a:ext cx="8296174" cy="3970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2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en-US" dirty="0" err="1"/>
              <a:t>Subtítulo</a:t>
            </a:r>
            <a:endParaRPr lang="pt-PT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6950DB6-E720-2F4A-9BF6-562D3A73C0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175" y="562321"/>
            <a:ext cx="1695687" cy="50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4205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62210F1A-48E1-D441-A85B-B090A2B96937}"/>
              </a:ext>
            </a:extLst>
          </p:cNvPr>
          <p:cNvSpPr/>
          <p:nvPr userDrawn="1"/>
        </p:nvSpPr>
        <p:spPr>
          <a:xfrm>
            <a:off x="179055" y="44624"/>
            <a:ext cx="720080" cy="879442"/>
          </a:xfrm>
          <a:prstGeom prst="roundRect">
            <a:avLst/>
          </a:prstGeom>
          <a:solidFill>
            <a:srgbClr val="FCC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4F31DE8-E50D-9F42-9C24-5BE17FB54DB3}"/>
              </a:ext>
            </a:extLst>
          </p:cNvPr>
          <p:cNvSpPr txBox="1"/>
          <p:nvPr userDrawn="1"/>
        </p:nvSpPr>
        <p:spPr>
          <a:xfrm>
            <a:off x="179055" y="4462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b="1" dirty="0">
                <a:solidFill>
                  <a:schemeClr val="bg1"/>
                </a:solidFill>
              </a:rPr>
              <a:t>A2</a:t>
            </a:r>
          </a:p>
        </p:txBody>
      </p:sp>
      <p:sp>
        <p:nvSpPr>
          <p:cNvPr id="10" name="Round Diagonal Corner of Rectangle 9">
            <a:extLst>
              <a:ext uri="{FF2B5EF4-FFF2-40B4-BE49-F238E27FC236}">
                <a16:creationId xmlns="" xmlns:a16="http://schemas.microsoft.com/office/drawing/2014/main" id="{8B2FBA09-6A73-CA48-8FDA-3C71F28F8FDF}"/>
              </a:ext>
            </a:extLst>
          </p:cNvPr>
          <p:cNvSpPr/>
          <p:nvPr userDrawn="1"/>
        </p:nvSpPr>
        <p:spPr>
          <a:xfrm>
            <a:off x="179512" y="506289"/>
            <a:ext cx="8784976" cy="6163071"/>
          </a:xfrm>
          <a:prstGeom prst="round2DiagRect">
            <a:avLst>
              <a:gd name="adj1" fmla="val 3973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innerShdw blurRad="304800" dist="88900" dir="13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powder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67542" y="638513"/>
            <a:ext cx="8208143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pt-PT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67544" y="1214577"/>
            <a:ext cx="8208144" cy="509414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99135" y="44624"/>
            <a:ext cx="6313914" cy="4616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effectLst/>
              </a:defRPr>
            </a:lvl1pPr>
          </a:lstStyle>
          <a:p>
            <a:pPr lvl="0"/>
            <a:r>
              <a:rPr lang="en-US" dirty="0"/>
              <a:t>TÍTULO</a:t>
            </a:r>
            <a:endParaRPr lang="pt-PT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341A789-9091-B145-BFFB-45198E9C38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0" y="101286"/>
            <a:ext cx="1060034" cy="31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4276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91" userDrawn="1">
          <p15:clr>
            <a:srgbClr val="FBAE40"/>
          </p15:clr>
        </p15:guide>
        <p15:guide id="3" orient="horz" pos="3974">
          <p15:clr>
            <a:srgbClr val="FBAE40"/>
          </p15:clr>
        </p15:guide>
        <p15:guide id="4" pos="5465">
          <p15:clr>
            <a:srgbClr val="FBAE40"/>
          </p15:clr>
        </p15:guide>
        <p15:guide id="5" pos="29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B0A3C3DB-0A0B-A644-AC13-65FA4F60E002}"/>
              </a:ext>
            </a:extLst>
          </p:cNvPr>
          <p:cNvSpPr/>
          <p:nvPr userDrawn="1"/>
        </p:nvSpPr>
        <p:spPr>
          <a:xfrm>
            <a:off x="179055" y="44624"/>
            <a:ext cx="720080" cy="879442"/>
          </a:xfrm>
          <a:prstGeom prst="roundRect">
            <a:avLst/>
          </a:prstGeom>
          <a:solidFill>
            <a:srgbClr val="FCC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E53BFF7-BFE8-7C4A-9896-9F6CFAC669A9}"/>
              </a:ext>
            </a:extLst>
          </p:cNvPr>
          <p:cNvSpPr txBox="1"/>
          <p:nvPr userDrawn="1"/>
        </p:nvSpPr>
        <p:spPr>
          <a:xfrm>
            <a:off x="179055" y="4462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b="1" dirty="0">
                <a:solidFill>
                  <a:schemeClr val="bg1"/>
                </a:solidFill>
              </a:rPr>
              <a:t>A2</a:t>
            </a:r>
          </a:p>
        </p:txBody>
      </p:sp>
      <p:sp>
        <p:nvSpPr>
          <p:cNvPr id="12" name="Round Diagonal Corner of Rectangle 11">
            <a:extLst>
              <a:ext uri="{FF2B5EF4-FFF2-40B4-BE49-F238E27FC236}">
                <a16:creationId xmlns="" xmlns:a16="http://schemas.microsoft.com/office/drawing/2014/main" id="{7D762124-1FCF-084A-9BD2-D927EACF47BA}"/>
              </a:ext>
            </a:extLst>
          </p:cNvPr>
          <p:cNvSpPr/>
          <p:nvPr userDrawn="1"/>
        </p:nvSpPr>
        <p:spPr>
          <a:xfrm>
            <a:off x="179512" y="506289"/>
            <a:ext cx="8784976" cy="6163071"/>
          </a:xfrm>
          <a:prstGeom prst="round2DiagRect">
            <a:avLst>
              <a:gd name="adj1" fmla="val 3973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innerShdw blurRad="304800" dist="88900" dir="13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powder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67542" y="620713"/>
            <a:ext cx="4680721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pt-PT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67543" y="1196777"/>
            <a:ext cx="4680719" cy="5154934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99135" y="44624"/>
            <a:ext cx="6313914" cy="4616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dirty="0"/>
              <a:t>TÍTULO</a:t>
            </a:r>
            <a:endParaRPr lang="pt-PT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0FCE64E7-FD9D-8240-A6EE-1F0CCCF955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25" y="841375"/>
            <a:ext cx="3167063" cy="25876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="" xmlns:a16="http://schemas.microsoft.com/office/drawing/2014/main" id="{230C8837-51AB-ED4F-92B7-EF8F41A30B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8625" y="3716655"/>
            <a:ext cx="3167063" cy="25876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B89035B-1E35-864A-919E-10230FF2F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0" y="101286"/>
            <a:ext cx="1060034" cy="31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446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91" userDrawn="1">
          <p15:clr>
            <a:srgbClr val="FBAE40"/>
          </p15:clr>
        </p15:guide>
        <p15:guide id="4" pos="5465">
          <p15:clr>
            <a:srgbClr val="FBAE40"/>
          </p15:clr>
        </p15:guide>
        <p15:guide id="5" pos="295">
          <p15:clr>
            <a:srgbClr val="FBAE40"/>
          </p15:clr>
        </p15:guide>
        <p15:guide id="6" pos="3470">
          <p15:clr>
            <a:srgbClr val="FBAE40"/>
          </p15:clr>
        </p15:guide>
        <p15:guide id="7" pos="3243">
          <p15:clr>
            <a:srgbClr val="FBAE40"/>
          </p15:clr>
        </p15:guide>
        <p15:guide id="8" orient="horz" pos="2160">
          <p15:clr>
            <a:srgbClr val="FBAE40"/>
          </p15:clr>
        </p15:guide>
        <p15:guide id="9" orient="horz" pos="2341">
          <p15:clr>
            <a:srgbClr val="FBAE40"/>
          </p15:clr>
        </p15:guide>
        <p15:guide id="10" orient="horz" pos="397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258356BC-1EE4-9846-9A9E-11127C6D6F5A}"/>
              </a:ext>
            </a:extLst>
          </p:cNvPr>
          <p:cNvSpPr/>
          <p:nvPr userDrawn="1"/>
        </p:nvSpPr>
        <p:spPr>
          <a:xfrm>
            <a:off x="179055" y="44624"/>
            <a:ext cx="720080" cy="879442"/>
          </a:xfrm>
          <a:prstGeom prst="roundRect">
            <a:avLst/>
          </a:prstGeom>
          <a:solidFill>
            <a:srgbClr val="FCC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A9E99AF-1500-9D4A-8096-4206177D59C2}"/>
              </a:ext>
            </a:extLst>
          </p:cNvPr>
          <p:cNvSpPr txBox="1"/>
          <p:nvPr userDrawn="1"/>
        </p:nvSpPr>
        <p:spPr>
          <a:xfrm>
            <a:off x="179055" y="4462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b="1" dirty="0">
                <a:solidFill>
                  <a:schemeClr val="bg1"/>
                </a:solidFill>
              </a:rPr>
              <a:t>A2</a:t>
            </a:r>
          </a:p>
        </p:txBody>
      </p:sp>
      <p:sp>
        <p:nvSpPr>
          <p:cNvPr id="8" name="Round Diagonal Corner of Rectangle 7">
            <a:extLst>
              <a:ext uri="{FF2B5EF4-FFF2-40B4-BE49-F238E27FC236}">
                <a16:creationId xmlns="" xmlns:a16="http://schemas.microsoft.com/office/drawing/2014/main" id="{9EAF84C7-5C03-6C4E-91F8-593B946FA3EF}"/>
              </a:ext>
            </a:extLst>
          </p:cNvPr>
          <p:cNvSpPr/>
          <p:nvPr userDrawn="1"/>
        </p:nvSpPr>
        <p:spPr>
          <a:xfrm>
            <a:off x="179512" y="506289"/>
            <a:ext cx="8784976" cy="6163071"/>
          </a:xfrm>
          <a:prstGeom prst="round2DiagRect">
            <a:avLst>
              <a:gd name="adj1" fmla="val 3973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innerShdw blurRad="304800" dist="88900" dir="13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powder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99135" y="44624"/>
            <a:ext cx="6313914" cy="4616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dirty="0"/>
              <a:t>TÍTULO</a:t>
            </a:r>
            <a:endParaRPr lang="pt-PT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99D6E8D-71FE-9643-8E72-9FFA91ECF1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0" y="101286"/>
            <a:ext cx="1060034" cy="31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8535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527">
          <p15:clr>
            <a:srgbClr val="FBAE40"/>
          </p15:clr>
        </p15:guide>
        <p15:guide id="4" pos="5465">
          <p15:clr>
            <a:srgbClr val="FBAE40"/>
          </p15:clr>
        </p15:guide>
        <p15:guide id="5" pos="295">
          <p15:clr>
            <a:srgbClr val="FBAE40"/>
          </p15:clr>
        </p15:guide>
        <p15:guide id="7" pos="2880">
          <p15:clr>
            <a:srgbClr val="FBAE40"/>
          </p15:clr>
        </p15:guide>
        <p15:guide id="9" orient="horz" pos="2160">
          <p15:clr>
            <a:srgbClr val="FBAE40"/>
          </p15:clr>
        </p15:guide>
        <p15:guide id="10" orient="horz" pos="397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Agrupar 25">
            <a:extLst>
              <a:ext uri="{FF2B5EF4-FFF2-40B4-BE49-F238E27FC236}">
                <a16:creationId xmlns="" xmlns:a16="http://schemas.microsoft.com/office/drawing/2014/main" id="{A9966063-4D2F-4BC2-BE70-E0A4F6583DE6}"/>
              </a:ext>
            </a:extLst>
          </p:cNvPr>
          <p:cNvGrpSpPr/>
          <p:nvPr userDrawn="1"/>
        </p:nvGrpSpPr>
        <p:grpSpPr>
          <a:xfrm>
            <a:off x="473321" y="531546"/>
            <a:ext cx="5829423" cy="2019133"/>
            <a:chOff x="475285" y="533570"/>
            <a:chExt cx="5829423" cy="2019133"/>
          </a:xfrm>
        </p:grpSpPr>
        <p:pic>
          <p:nvPicPr>
            <p:cNvPr id="27" name="Imagem 26">
              <a:extLst>
                <a:ext uri="{FF2B5EF4-FFF2-40B4-BE49-F238E27FC236}">
                  <a16:creationId xmlns="" xmlns:a16="http://schemas.microsoft.com/office/drawing/2014/main" id="{7F0CE010-96EE-4143-A174-B78651F5C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285" y="822766"/>
              <a:ext cx="4454773" cy="1729937"/>
            </a:xfrm>
            <a:prstGeom prst="rect">
              <a:avLst/>
            </a:prstGeom>
          </p:spPr>
        </p:pic>
        <p:sp>
          <p:nvSpPr>
            <p:cNvPr id="28" name="CaixaDeTexto 27">
              <a:extLst>
                <a:ext uri="{FF2B5EF4-FFF2-40B4-BE49-F238E27FC236}">
                  <a16:creationId xmlns="" xmlns:a16="http://schemas.microsoft.com/office/drawing/2014/main" id="{BF54759F-BD9F-49F7-834C-71E1DA8F8836}"/>
                </a:ext>
              </a:extLst>
            </p:cNvPr>
            <p:cNvSpPr txBox="1"/>
            <p:nvPr/>
          </p:nvSpPr>
          <p:spPr>
            <a:xfrm>
              <a:off x="5158660" y="533570"/>
              <a:ext cx="114604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08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Sketchnote Square" panose="03080802030202000005" pitchFamily="66" charset="0"/>
                </a:rPr>
                <a:t>7</a:t>
              </a:r>
            </a:p>
          </p:txBody>
        </p:sp>
      </p:grpSp>
      <p:sp>
        <p:nvSpPr>
          <p:cNvPr id="7" name="Forma livre: Forma 6">
            <a:extLst>
              <a:ext uri="{FF2B5EF4-FFF2-40B4-BE49-F238E27FC236}">
                <a16:creationId xmlns="" xmlns:a16="http://schemas.microsoft.com/office/drawing/2014/main" id="{FCDF6831-7A44-4BA5-B9BA-2CD1C0E9D1FF}"/>
              </a:ext>
            </a:extLst>
          </p:cNvPr>
          <p:cNvSpPr/>
          <p:nvPr/>
        </p:nvSpPr>
        <p:spPr>
          <a:xfrm>
            <a:off x="6668282" y="2"/>
            <a:ext cx="2479686" cy="2478036"/>
          </a:xfrm>
          <a:custGeom>
            <a:avLst/>
            <a:gdLst>
              <a:gd name="connsiteX0" fmla="*/ 0 w 900839"/>
              <a:gd name="connsiteY0" fmla="*/ 0 h 899999"/>
              <a:gd name="connsiteX1" fmla="*/ 900839 w 900839"/>
              <a:gd name="connsiteY1" fmla="*/ 0 h 899999"/>
              <a:gd name="connsiteX2" fmla="*/ 900839 w 900839"/>
              <a:gd name="connsiteY2" fmla="*/ 899957 h 899999"/>
              <a:gd name="connsiteX3" fmla="*/ 900000 w 900839"/>
              <a:gd name="connsiteY3" fmla="*/ 899999 h 899999"/>
              <a:gd name="connsiteX4" fmla="*/ 4647 w 900839"/>
              <a:gd name="connsiteY4" fmla="*/ 92019 h 899999"/>
              <a:gd name="connsiteX5" fmla="*/ 0 w 900839"/>
              <a:gd name="connsiteY5" fmla="*/ 0 h 89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0839" h="899999">
                <a:moveTo>
                  <a:pt x="0" y="0"/>
                </a:moveTo>
                <a:lnTo>
                  <a:pt x="900839" y="0"/>
                </a:lnTo>
                <a:lnTo>
                  <a:pt x="900839" y="899957"/>
                </a:lnTo>
                <a:lnTo>
                  <a:pt x="900000" y="899999"/>
                </a:lnTo>
                <a:cubicBezTo>
                  <a:pt x="434010" y="899999"/>
                  <a:pt x="50736" y="545849"/>
                  <a:pt x="4647" y="92019"/>
                </a:cubicBezTo>
                <a:lnTo>
                  <a:pt x="0" y="0"/>
                </a:lnTo>
                <a:close/>
              </a:path>
            </a:pathLst>
          </a:custGeom>
          <a:solidFill>
            <a:srgbClr val="E50A0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pt-PT" sz="1800">
              <a:solidFill>
                <a:prstClr val="white"/>
              </a:solidFill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="" xmlns:a16="http://schemas.microsoft.com/office/drawing/2014/main" id="{83B2C868-D3F4-4AA8-BF8F-01E7A5E977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154" y="638556"/>
            <a:ext cx="1987816" cy="19872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AAD63D8D-ECB9-41F9-A9AD-CAE6A0202825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95" y="6403970"/>
            <a:ext cx="998220" cy="297815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BFF0537B-9EBE-4FA0-BE94-C7782853ADD2}"/>
              </a:ext>
            </a:extLst>
          </p:cNvPr>
          <p:cNvSpPr txBox="1"/>
          <p:nvPr userDrawn="1"/>
        </p:nvSpPr>
        <p:spPr>
          <a:xfrm rot="16200000">
            <a:off x="-1739656" y="4627226"/>
            <a:ext cx="38940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50" dirty="0">
                <a:solidFill>
                  <a:prstClr val="white">
                    <a:lumMod val="65000"/>
                  </a:prstClr>
                </a:solidFill>
                <a:latin typeface="Sketchnote Square" panose="03080802030202000005" pitchFamily="66" charset="0"/>
              </a:rPr>
              <a:t>António Pereira  </a:t>
            </a:r>
            <a:r>
              <a:rPr lang="pt-PT" sz="750" dirty="0">
                <a:solidFill>
                  <a:srgbClr val="E50A0F"/>
                </a:solidFill>
                <a:latin typeface="Sketchnote Square" panose="03080802030202000005" pitchFamily="66" charset="0"/>
              </a:rPr>
              <a:t>●  </a:t>
            </a:r>
            <a:r>
              <a:rPr lang="pt-PT" sz="750" dirty="0">
                <a:solidFill>
                  <a:prstClr val="white">
                    <a:lumMod val="65000"/>
                  </a:prstClr>
                </a:solidFill>
                <a:latin typeface="Sketchnote Square" panose="03080802030202000005" pitchFamily="66" charset="0"/>
              </a:rPr>
              <a:t>Eva Ribeiro  </a:t>
            </a:r>
            <a:r>
              <a:rPr lang="pt-PT" sz="750" dirty="0">
                <a:solidFill>
                  <a:srgbClr val="E50A0F"/>
                </a:solidFill>
                <a:latin typeface="Sketchnote Square" panose="03080802030202000005" pitchFamily="66" charset="0"/>
              </a:rPr>
              <a:t>●  </a:t>
            </a:r>
            <a:r>
              <a:rPr lang="pt-PT" sz="750" dirty="0">
                <a:solidFill>
                  <a:prstClr val="white">
                    <a:lumMod val="65000"/>
                  </a:prstClr>
                </a:solidFill>
                <a:latin typeface="Sketchnote Square" panose="03080802030202000005" pitchFamily="66" charset="0"/>
              </a:rPr>
              <a:t>Sandra Custódio </a:t>
            </a:r>
            <a:r>
              <a:rPr lang="pt-PT" sz="750" dirty="0">
                <a:solidFill>
                  <a:srgbClr val="639D3E"/>
                </a:solidFill>
                <a:latin typeface="Sketchnote Square" panose="03080802030202000005" pitchFamily="66" charset="0"/>
              </a:rPr>
              <a:t> </a:t>
            </a:r>
            <a:r>
              <a:rPr lang="pt-PT" sz="750" dirty="0">
                <a:solidFill>
                  <a:srgbClr val="E50A0F"/>
                </a:solidFill>
                <a:latin typeface="Sketchnote Square" panose="03080802030202000005" pitchFamily="66" charset="0"/>
              </a:rPr>
              <a:t>●  </a:t>
            </a:r>
            <a:r>
              <a:rPr lang="pt-PT" sz="750" dirty="0">
                <a:solidFill>
                  <a:prstClr val="white">
                    <a:lumMod val="65000"/>
                  </a:prstClr>
                </a:solidFill>
                <a:latin typeface="Sketchnote Square" panose="03080802030202000005" pitchFamily="66" charset="0"/>
              </a:rPr>
              <a:t>Vera Ribeiro</a:t>
            </a:r>
          </a:p>
          <a:p>
            <a:endParaRPr lang="pt-PT" sz="750" dirty="0">
              <a:solidFill>
                <a:srgbClr val="E50A0F"/>
              </a:solidFill>
              <a:latin typeface="Sketchnote Square" panose="03080802030202000005" pitchFamily="66" charset="0"/>
            </a:endParaRPr>
          </a:p>
        </p:txBody>
      </p:sp>
      <p:grpSp>
        <p:nvGrpSpPr>
          <p:cNvPr id="33" name="Agrupar 32">
            <a:extLst>
              <a:ext uri="{FF2B5EF4-FFF2-40B4-BE49-F238E27FC236}">
                <a16:creationId xmlns="" xmlns:a16="http://schemas.microsoft.com/office/drawing/2014/main" id="{AA373102-258C-438D-8113-C71672FF3D79}"/>
              </a:ext>
            </a:extLst>
          </p:cNvPr>
          <p:cNvGrpSpPr>
            <a:grpSpLocks noChangeAspect="1"/>
          </p:cNvGrpSpPr>
          <p:nvPr userDrawn="1"/>
        </p:nvGrpSpPr>
        <p:grpSpPr>
          <a:xfrm flipH="1">
            <a:off x="7980841" y="4975114"/>
            <a:ext cx="1753232" cy="1882887"/>
            <a:chOff x="685241" y="2321688"/>
            <a:chExt cx="3570849" cy="3834919"/>
          </a:xfrm>
        </p:grpSpPr>
        <p:sp>
          <p:nvSpPr>
            <p:cNvPr id="34" name="Arco 33">
              <a:extLst>
                <a:ext uri="{FF2B5EF4-FFF2-40B4-BE49-F238E27FC236}">
                  <a16:creationId xmlns="" xmlns:a16="http://schemas.microsoft.com/office/drawing/2014/main" id="{04428796-425E-4479-908A-BE707F591418}"/>
                </a:ext>
              </a:extLst>
            </p:cNvPr>
            <p:cNvSpPr/>
            <p:nvPr/>
          </p:nvSpPr>
          <p:spPr>
            <a:xfrm>
              <a:off x="685241" y="2901904"/>
              <a:ext cx="2458754" cy="2686980"/>
            </a:xfrm>
            <a:prstGeom prst="arc">
              <a:avLst>
                <a:gd name="adj1" fmla="val 16200000"/>
                <a:gd name="adj2" fmla="val 5477725"/>
              </a:avLst>
            </a:prstGeom>
            <a:noFill/>
            <a:ln w="76200">
              <a:solidFill>
                <a:srgbClr val="AFD597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>
                <a:solidFill>
                  <a:prstClr val="white"/>
                </a:solidFill>
              </a:endParaRPr>
            </a:p>
          </p:txBody>
        </p:sp>
        <p:grpSp>
          <p:nvGrpSpPr>
            <p:cNvPr id="35" name="Agrupar 34">
              <a:extLst>
                <a:ext uri="{FF2B5EF4-FFF2-40B4-BE49-F238E27FC236}">
                  <a16:creationId xmlns="" xmlns:a16="http://schemas.microsoft.com/office/drawing/2014/main" id="{F9EE30FB-497B-4DDE-B13E-63D5997305BF}"/>
                </a:ext>
              </a:extLst>
            </p:cNvPr>
            <p:cNvGrpSpPr/>
            <p:nvPr/>
          </p:nvGrpSpPr>
          <p:grpSpPr>
            <a:xfrm rot="1809631">
              <a:off x="1775668" y="2604197"/>
              <a:ext cx="2480422" cy="3180662"/>
              <a:chOff x="4343401" y="1811539"/>
              <a:chExt cx="1846062" cy="2367218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7" name="Agrupar 36">
                <a:extLst>
                  <a:ext uri="{FF2B5EF4-FFF2-40B4-BE49-F238E27FC236}">
                    <a16:creationId xmlns="" xmlns:a16="http://schemas.microsoft.com/office/drawing/2014/main" id="{39304251-E2D6-482A-9794-9D35CBDEC247}"/>
                  </a:ext>
                </a:extLst>
              </p:cNvPr>
              <p:cNvGrpSpPr/>
              <p:nvPr/>
            </p:nvGrpSpPr>
            <p:grpSpPr>
              <a:xfrm rot="2700000">
                <a:off x="4618377" y="2680116"/>
                <a:ext cx="1496538" cy="1500744"/>
                <a:chOff x="4349115" y="2653030"/>
                <a:chExt cx="1846064" cy="1851252"/>
              </a:xfrm>
            </p:grpSpPr>
            <p:grpSp>
              <p:nvGrpSpPr>
                <p:cNvPr id="44" name="Agrupar 43">
                  <a:extLst>
                    <a:ext uri="{FF2B5EF4-FFF2-40B4-BE49-F238E27FC236}">
                      <a16:creationId xmlns="" xmlns:a16="http://schemas.microsoft.com/office/drawing/2014/main" id="{B3B08F40-8C06-436F-84F3-FA9C776FAE26}"/>
                    </a:ext>
                  </a:extLst>
                </p:cNvPr>
                <p:cNvGrpSpPr/>
                <p:nvPr/>
              </p:nvGrpSpPr>
              <p:grpSpPr>
                <a:xfrm>
                  <a:off x="4349115" y="2653030"/>
                  <a:ext cx="457200" cy="1619250"/>
                  <a:chOff x="4349116" y="2653030"/>
                  <a:chExt cx="457200" cy="1619250"/>
                </a:xfrm>
              </p:grpSpPr>
              <p:sp>
                <p:nvSpPr>
                  <p:cNvPr id="48" name="Forma livre: Forma 47">
                    <a:extLst>
                      <a:ext uri="{FF2B5EF4-FFF2-40B4-BE49-F238E27FC236}">
                        <a16:creationId xmlns="" xmlns:a16="http://schemas.microsoft.com/office/drawing/2014/main" id="{34DA8EBD-EA02-403C-A95F-BD27509A185C}"/>
                      </a:ext>
                    </a:extLst>
                  </p:cNvPr>
                  <p:cNvSpPr/>
                  <p:nvPr/>
                </p:nvSpPr>
                <p:spPr>
                  <a:xfrm>
                    <a:off x="4572001" y="2653030"/>
                    <a:ext cx="234315" cy="1619250"/>
                  </a:xfrm>
                  <a:custGeom>
                    <a:avLst/>
                    <a:gdLst>
                      <a:gd name="connsiteX0" fmla="*/ 635 w 234315"/>
                      <a:gd name="connsiteY0" fmla="*/ 0 h 1619250"/>
                      <a:gd name="connsiteX1" fmla="*/ 234315 w 234315"/>
                      <a:gd name="connsiteY1" fmla="*/ 1196340 h 1619250"/>
                      <a:gd name="connsiteX2" fmla="*/ 1905 w 234315"/>
                      <a:gd name="connsiteY2" fmla="*/ 1619250 h 1619250"/>
                      <a:gd name="connsiteX3" fmla="*/ 0 w 234315"/>
                      <a:gd name="connsiteY3" fmla="*/ 1615672 h 1619250"/>
                      <a:gd name="connsiteX4" fmla="*/ 0 w 234315"/>
                      <a:gd name="connsiteY4" fmla="*/ 3401 h 1619250"/>
                      <a:gd name="connsiteX5" fmla="*/ 635 w 234315"/>
                      <a:gd name="connsiteY5" fmla="*/ 0 h 1619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4315" h="1619250">
                        <a:moveTo>
                          <a:pt x="635" y="0"/>
                        </a:moveTo>
                        <a:lnTo>
                          <a:pt x="234315" y="1196340"/>
                        </a:lnTo>
                        <a:lnTo>
                          <a:pt x="1905" y="1619250"/>
                        </a:lnTo>
                        <a:lnTo>
                          <a:pt x="0" y="1615672"/>
                        </a:lnTo>
                        <a:lnTo>
                          <a:pt x="0" y="3401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solidFill>
                    <a:srgbClr val="FFA7A7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pt-PT" sz="18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9" name="Forma livre: Forma 48">
                    <a:extLst>
                      <a:ext uri="{FF2B5EF4-FFF2-40B4-BE49-F238E27FC236}">
                        <a16:creationId xmlns="" xmlns:a16="http://schemas.microsoft.com/office/drawing/2014/main" id="{EC2E443C-E295-4C90-B4A0-B9FEFE89D4C4}"/>
                      </a:ext>
                    </a:extLst>
                  </p:cNvPr>
                  <p:cNvSpPr/>
                  <p:nvPr/>
                </p:nvSpPr>
                <p:spPr>
                  <a:xfrm>
                    <a:off x="4349116" y="2656432"/>
                    <a:ext cx="222885" cy="1612271"/>
                  </a:xfrm>
                  <a:custGeom>
                    <a:avLst/>
                    <a:gdLst>
                      <a:gd name="connsiteX0" fmla="*/ 222885 w 222885"/>
                      <a:gd name="connsiteY0" fmla="*/ 0 h 1612271"/>
                      <a:gd name="connsiteX1" fmla="*/ 222885 w 222885"/>
                      <a:gd name="connsiteY1" fmla="*/ 1612271 h 1612271"/>
                      <a:gd name="connsiteX2" fmla="*/ 0 w 222885"/>
                      <a:gd name="connsiteY2" fmla="*/ 1193573 h 1612271"/>
                      <a:gd name="connsiteX3" fmla="*/ 222885 w 222885"/>
                      <a:gd name="connsiteY3" fmla="*/ 0 h 1612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2885" h="1612271">
                        <a:moveTo>
                          <a:pt x="222885" y="0"/>
                        </a:moveTo>
                        <a:lnTo>
                          <a:pt x="222885" y="1612271"/>
                        </a:lnTo>
                        <a:lnTo>
                          <a:pt x="0" y="1193573"/>
                        </a:lnTo>
                        <a:lnTo>
                          <a:pt x="222885" y="0"/>
                        </a:lnTo>
                        <a:close/>
                      </a:path>
                    </a:pathLst>
                  </a:custGeom>
                  <a:solidFill>
                    <a:srgbClr val="AFD597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pt-PT" sz="180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45" name="Agrupar 44">
                  <a:extLst>
                    <a:ext uri="{FF2B5EF4-FFF2-40B4-BE49-F238E27FC236}">
                      <a16:creationId xmlns="" xmlns:a16="http://schemas.microsoft.com/office/drawing/2014/main" id="{278644E7-3DC7-48ED-A883-F624CB4B7940}"/>
                    </a:ext>
                  </a:extLst>
                </p:cNvPr>
                <p:cNvGrpSpPr/>
                <p:nvPr/>
              </p:nvGrpSpPr>
              <p:grpSpPr>
                <a:xfrm rot="5400000">
                  <a:off x="5156954" y="3466057"/>
                  <a:ext cx="457200" cy="1619250"/>
                  <a:chOff x="4349116" y="2653030"/>
                  <a:chExt cx="457200" cy="1619250"/>
                </a:xfrm>
              </p:grpSpPr>
              <p:sp>
                <p:nvSpPr>
                  <p:cNvPr id="46" name="Forma livre: Forma 45">
                    <a:extLst>
                      <a:ext uri="{FF2B5EF4-FFF2-40B4-BE49-F238E27FC236}">
                        <a16:creationId xmlns="" xmlns:a16="http://schemas.microsoft.com/office/drawing/2014/main" id="{33A37093-19D7-4366-BA50-AB1E1F616B2B}"/>
                      </a:ext>
                    </a:extLst>
                  </p:cNvPr>
                  <p:cNvSpPr/>
                  <p:nvPr/>
                </p:nvSpPr>
                <p:spPr>
                  <a:xfrm>
                    <a:off x="4572001" y="2653030"/>
                    <a:ext cx="234315" cy="1619250"/>
                  </a:xfrm>
                  <a:custGeom>
                    <a:avLst/>
                    <a:gdLst>
                      <a:gd name="connsiteX0" fmla="*/ 635 w 234315"/>
                      <a:gd name="connsiteY0" fmla="*/ 0 h 1619250"/>
                      <a:gd name="connsiteX1" fmla="*/ 234315 w 234315"/>
                      <a:gd name="connsiteY1" fmla="*/ 1196340 h 1619250"/>
                      <a:gd name="connsiteX2" fmla="*/ 1905 w 234315"/>
                      <a:gd name="connsiteY2" fmla="*/ 1619250 h 1619250"/>
                      <a:gd name="connsiteX3" fmla="*/ 0 w 234315"/>
                      <a:gd name="connsiteY3" fmla="*/ 1615672 h 1619250"/>
                      <a:gd name="connsiteX4" fmla="*/ 0 w 234315"/>
                      <a:gd name="connsiteY4" fmla="*/ 3401 h 1619250"/>
                      <a:gd name="connsiteX5" fmla="*/ 635 w 234315"/>
                      <a:gd name="connsiteY5" fmla="*/ 0 h 1619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4315" h="1619250">
                        <a:moveTo>
                          <a:pt x="635" y="0"/>
                        </a:moveTo>
                        <a:lnTo>
                          <a:pt x="234315" y="1196340"/>
                        </a:lnTo>
                        <a:lnTo>
                          <a:pt x="1905" y="1619250"/>
                        </a:lnTo>
                        <a:lnTo>
                          <a:pt x="0" y="1615672"/>
                        </a:lnTo>
                        <a:lnTo>
                          <a:pt x="0" y="3401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solidFill>
                    <a:srgbClr val="FFA7A7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pt-PT" sz="18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7" name="Forma livre: Forma 46">
                    <a:extLst>
                      <a:ext uri="{FF2B5EF4-FFF2-40B4-BE49-F238E27FC236}">
                        <a16:creationId xmlns="" xmlns:a16="http://schemas.microsoft.com/office/drawing/2014/main" id="{46DC565F-A94F-46F9-8984-C54D8E0F7D4C}"/>
                      </a:ext>
                    </a:extLst>
                  </p:cNvPr>
                  <p:cNvSpPr/>
                  <p:nvPr/>
                </p:nvSpPr>
                <p:spPr>
                  <a:xfrm>
                    <a:off x="4349116" y="2656432"/>
                    <a:ext cx="222885" cy="1612271"/>
                  </a:xfrm>
                  <a:custGeom>
                    <a:avLst/>
                    <a:gdLst>
                      <a:gd name="connsiteX0" fmla="*/ 222885 w 222885"/>
                      <a:gd name="connsiteY0" fmla="*/ 0 h 1612271"/>
                      <a:gd name="connsiteX1" fmla="*/ 222885 w 222885"/>
                      <a:gd name="connsiteY1" fmla="*/ 1612271 h 1612271"/>
                      <a:gd name="connsiteX2" fmla="*/ 0 w 222885"/>
                      <a:gd name="connsiteY2" fmla="*/ 1193573 h 1612271"/>
                      <a:gd name="connsiteX3" fmla="*/ 222885 w 222885"/>
                      <a:gd name="connsiteY3" fmla="*/ 0 h 1612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2885" h="1612271">
                        <a:moveTo>
                          <a:pt x="222885" y="0"/>
                        </a:moveTo>
                        <a:lnTo>
                          <a:pt x="222885" y="1612271"/>
                        </a:lnTo>
                        <a:lnTo>
                          <a:pt x="0" y="1193573"/>
                        </a:lnTo>
                        <a:lnTo>
                          <a:pt x="222885" y="0"/>
                        </a:lnTo>
                        <a:close/>
                      </a:path>
                    </a:pathLst>
                  </a:custGeom>
                  <a:solidFill>
                    <a:srgbClr val="AFD597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pt-PT" sz="180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38" name="Agrupar 37">
                <a:extLst>
                  <a:ext uri="{FF2B5EF4-FFF2-40B4-BE49-F238E27FC236}">
                    <a16:creationId xmlns="" xmlns:a16="http://schemas.microsoft.com/office/drawing/2014/main" id="{D3264923-1FE3-4D95-9ACC-127504BC5BDF}"/>
                  </a:ext>
                </a:extLst>
              </p:cNvPr>
              <p:cNvGrpSpPr/>
              <p:nvPr/>
            </p:nvGrpSpPr>
            <p:grpSpPr>
              <a:xfrm>
                <a:off x="4343401" y="1811539"/>
                <a:ext cx="457200" cy="1619250"/>
                <a:chOff x="4349116" y="2653030"/>
                <a:chExt cx="457200" cy="1619250"/>
              </a:xfrm>
            </p:grpSpPr>
            <p:sp>
              <p:nvSpPr>
                <p:cNvPr id="42" name="Forma livre: Forma 41">
                  <a:extLst>
                    <a:ext uri="{FF2B5EF4-FFF2-40B4-BE49-F238E27FC236}">
                      <a16:creationId xmlns="" xmlns:a16="http://schemas.microsoft.com/office/drawing/2014/main" id="{A5E02990-F659-4A7D-B2F4-37928865BE78}"/>
                    </a:ext>
                  </a:extLst>
                </p:cNvPr>
                <p:cNvSpPr/>
                <p:nvPr/>
              </p:nvSpPr>
              <p:spPr>
                <a:xfrm>
                  <a:off x="4572001" y="2653030"/>
                  <a:ext cx="234315" cy="1619250"/>
                </a:xfrm>
                <a:custGeom>
                  <a:avLst/>
                  <a:gdLst>
                    <a:gd name="connsiteX0" fmla="*/ 635 w 234315"/>
                    <a:gd name="connsiteY0" fmla="*/ 0 h 1619250"/>
                    <a:gd name="connsiteX1" fmla="*/ 234315 w 234315"/>
                    <a:gd name="connsiteY1" fmla="*/ 1196340 h 1619250"/>
                    <a:gd name="connsiteX2" fmla="*/ 1905 w 234315"/>
                    <a:gd name="connsiteY2" fmla="*/ 1619250 h 1619250"/>
                    <a:gd name="connsiteX3" fmla="*/ 0 w 234315"/>
                    <a:gd name="connsiteY3" fmla="*/ 1615672 h 1619250"/>
                    <a:gd name="connsiteX4" fmla="*/ 0 w 234315"/>
                    <a:gd name="connsiteY4" fmla="*/ 3401 h 1619250"/>
                    <a:gd name="connsiteX5" fmla="*/ 635 w 234315"/>
                    <a:gd name="connsiteY5" fmla="*/ 0 h 1619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4315" h="1619250">
                      <a:moveTo>
                        <a:pt x="635" y="0"/>
                      </a:moveTo>
                      <a:lnTo>
                        <a:pt x="234315" y="1196340"/>
                      </a:lnTo>
                      <a:lnTo>
                        <a:pt x="1905" y="1619250"/>
                      </a:lnTo>
                      <a:lnTo>
                        <a:pt x="0" y="1615672"/>
                      </a:lnTo>
                      <a:lnTo>
                        <a:pt x="0" y="3401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solidFill>
                  <a:srgbClr val="FFA7A7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pt-PT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Forma livre: Forma 42">
                  <a:extLst>
                    <a:ext uri="{FF2B5EF4-FFF2-40B4-BE49-F238E27FC236}">
                      <a16:creationId xmlns="" xmlns:a16="http://schemas.microsoft.com/office/drawing/2014/main" id="{E3AF55FC-3CAB-4B47-8D14-32C219D431E8}"/>
                    </a:ext>
                  </a:extLst>
                </p:cNvPr>
                <p:cNvSpPr/>
                <p:nvPr/>
              </p:nvSpPr>
              <p:spPr>
                <a:xfrm>
                  <a:off x="4349116" y="2656432"/>
                  <a:ext cx="222885" cy="1612271"/>
                </a:xfrm>
                <a:custGeom>
                  <a:avLst/>
                  <a:gdLst>
                    <a:gd name="connsiteX0" fmla="*/ 222885 w 222885"/>
                    <a:gd name="connsiteY0" fmla="*/ 0 h 1612271"/>
                    <a:gd name="connsiteX1" fmla="*/ 222885 w 222885"/>
                    <a:gd name="connsiteY1" fmla="*/ 1612271 h 1612271"/>
                    <a:gd name="connsiteX2" fmla="*/ 0 w 222885"/>
                    <a:gd name="connsiteY2" fmla="*/ 1193573 h 1612271"/>
                    <a:gd name="connsiteX3" fmla="*/ 222885 w 222885"/>
                    <a:gd name="connsiteY3" fmla="*/ 0 h 1612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2885" h="1612271">
                      <a:moveTo>
                        <a:pt x="222885" y="0"/>
                      </a:moveTo>
                      <a:lnTo>
                        <a:pt x="222885" y="1612271"/>
                      </a:lnTo>
                      <a:lnTo>
                        <a:pt x="0" y="1193573"/>
                      </a:lnTo>
                      <a:lnTo>
                        <a:pt x="222885" y="0"/>
                      </a:lnTo>
                      <a:close/>
                    </a:path>
                  </a:pathLst>
                </a:custGeom>
                <a:solidFill>
                  <a:srgbClr val="AFD597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pt-PT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9" name="Agrupar 38">
                <a:extLst>
                  <a:ext uri="{FF2B5EF4-FFF2-40B4-BE49-F238E27FC236}">
                    <a16:creationId xmlns="" xmlns:a16="http://schemas.microsoft.com/office/drawing/2014/main" id="{3C59AA70-ACFB-4439-ABF0-3482757CDC5C}"/>
                  </a:ext>
                </a:extLst>
              </p:cNvPr>
              <p:cNvGrpSpPr/>
              <p:nvPr/>
            </p:nvGrpSpPr>
            <p:grpSpPr>
              <a:xfrm rot="5400000">
                <a:off x="5151238" y="2624566"/>
                <a:ext cx="457200" cy="1619250"/>
                <a:chOff x="4349116" y="2653030"/>
                <a:chExt cx="457200" cy="1619250"/>
              </a:xfrm>
            </p:grpSpPr>
            <p:sp>
              <p:nvSpPr>
                <p:cNvPr id="40" name="Forma livre: Forma 39">
                  <a:extLst>
                    <a:ext uri="{FF2B5EF4-FFF2-40B4-BE49-F238E27FC236}">
                      <a16:creationId xmlns="" xmlns:a16="http://schemas.microsoft.com/office/drawing/2014/main" id="{A1A5A9F2-B1F5-4C1E-BDF7-7DBE6692C61F}"/>
                    </a:ext>
                  </a:extLst>
                </p:cNvPr>
                <p:cNvSpPr/>
                <p:nvPr/>
              </p:nvSpPr>
              <p:spPr>
                <a:xfrm>
                  <a:off x="4572001" y="2653030"/>
                  <a:ext cx="234315" cy="1619250"/>
                </a:xfrm>
                <a:custGeom>
                  <a:avLst/>
                  <a:gdLst>
                    <a:gd name="connsiteX0" fmla="*/ 635 w 234315"/>
                    <a:gd name="connsiteY0" fmla="*/ 0 h 1619250"/>
                    <a:gd name="connsiteX1" fmla="*/ 234315 w 234315"/>
                    <a:gd name="connsiteY1" fmla="*/ 1196340 h 1619250"/>
                    <a:gd name="connsiteX2" fmla="*/ 1905 w 234315"/>
                    <a:gd name="connsiteY2" fmla="*/ 1619250 h 1619250"/>
                    <a:gd name="connsiteX3" fmla="*/ 0 w 234315"/>
                    <a:gd name="connsiteY3" fmla="*/ 1615672 h 1619250"/>
                    <a:gd name="connsiteX4" fmla="*/ 0 w 234315"/>
                    <a:gd name="connsiteY4" fmla="*/ 3401 h 1619250"/>
                    <a:gd name="connsiteX5" fmla="*/ 635 w 234315"/>
                    <a:gd name="connsiteY5" fmla="*/ 0 h 1619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4315" h="1619250">
                      <a:moveTo>
                        <a:pt x="635" y="0"/>
                      </a:moveTo>
                      <a:lnTo>
                        <a:pt x="234315" y="1196340"/>
                      </a:lnTo>
                      <a:lnTo>
                        <a:pt x="1905" y="1619250"/>
                      </a:lnTo>
                      <a:lnTo>
                        <a:pt x="0" y="1615672"/>
                      </a:lnTo>
                      <a:lnTo>
                        <a:pt x="0" y="3401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solidFill>
                  <a:srgbClr val="FFA7A7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pt-PT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" name="Forma livre: Forma 40">
                  <a:extLst>
                    <a:ext uri="{FF2B5EF4-FFF2-40B4-BE49-F238E27FC236}">
                      <a16:creationId xmlns="" xmlns:a16="http://schemas.microsoft.com/office/drawing/2014/main" id="{AE936F21-2D85-40CA-8307-4BDF6ACB1C78}"/>
                    </a:ext>
                  </a:extLst>
                </p:cNvPr>
                <p:cNvSpPr/>
                <p:nvPr/>
              </p:nvSpPr>
              <p:spPr>
                <a:xfrm>
                  <a:off x="4349116" y="2656432"/>
                  <a:ext cx="222885" cy="1612271"/>
                </a:xfrm>
                <a:custGeom>
                  <a:avLst/>
                  <a:gdLst>
                    <a:gd name="connsiteX0" fmla="*/ 222885 w 222885"/>
                    <a:gd name="connsiteY0" fmla="*/ 0 h 1612271"/>
                    <a:gd name="connsiteX1" fmla="*/ 222885 w 222885"/>
                    <a:gd name="connsiteY1" fmla="*/ 1612271 h 1612271"/>
                    <a:gd name="connsiteX2" fmla="*/ 0 w 222885"/>
                    <a:gd name="connsiteY2" fmla="*/ 1193573 h 1612271"/>
                    <a:gd name="connsiteX3" fmla="*/ 222885 w 222885"/>
                    <a:gd name="connsiteY3" fmla="*/ 0 h 1612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2885" h="1612271">
                      <a:moveTo>
                        <a:pt x="222885" y="0"/>
                      </a:moveTo>
                      <a:lnTo>
                        <a:pt x="222885" y="1612271"/>
                      </a:lnTo>
                      <a:lnTo>
                        <a:pt x="0" y="1193573"/>
                      </a:lnTo>
                      <a:lnTo>
                        <a:pt x="222885" y="0"/>
                      </a:lnTo>
                      <a:close/>
                    </a:path>
                  </a:pathLst>
                </a:custGeom>
                <a:solidFill>
                  <a:srgbClr val="AFD597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pt-PT" sz="180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36" name="Retângulo 35">
              <a:extLst>
                <a:ext uri="{FF2B5EF4-FFF2-40B4-BE49-F238E27FC236}">
                  <a16:creationId xmlns="" xmlns:a16="http://schemas.microsoft.com/office/drawing/2014/main" id="{5ED75DFF-E432-4D7C-9359-4DE70BB47E29}"/>
                </a:ext>
              </a:extLst>
            </p:cNvPr>
            <p:cNvSpPr/>
            <p:nvPr/>
          </p:nvSpPr>
          <p:spPr>
            <a:xfrm>
              <a:off x="1909540" y="2321688"/>
              <a:ext cx="2029265" cy="3834919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3516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2FCD6BF3-6C1B-4EF0-AE60-CBA1675C03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6814" y="-60420"/>
            <a:ext cx="2048434" cy="118272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02EC7DDF-C7C2-40FA-944E-EB64E15313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33074" y="-31116"/>
            <a:ext cx="1402202" cy="768163"/>
          </a:xfrm>
          <a:prstGeom prst="rect">
            <a:avLst/>
          </a:prstGeom>
        </p:spPr>
      </p:pic>
      <p:sp>
        <p:nvSpPr>
          <p:cNvPr id="48" name="Forma livre: Forma 47">
            <a:extLst>
              <a:ext uri="{FF2B5EF4-FFF2-40B4-BE49-F238E27FC236}">
                <a16:creationId xmlns="" xmlns:a16="http://schemas.microsoft.com/office/drawing/2014/main" id="{5931535B-09D6-4C2A-8115-5F4CB068362C}"/>
              </a:ext>
            </a:extLst>
          </p:cNvPr>
          <p:cNvSpPr/>
          <p:nvPr/>
        </p:nvSpPr>
        <p:spPr>
          <a:xfrm>
            <a:off x="8199922" y="3"/>
            <a:ext cx="948046" cy="947415"/>
          </a:xfrm>
          <a:custGeom>
            <a:avLst/>
            <a:gdLst>
              <a:gd name="connsiteX0" fmla="*/ 0 w 900839"/>
              <a:gd name="connsiteY0" fmla="*/ 0 h 899999"/>
              <a:gd name="connsiteX1" fmla="*/ 900839 w 900839"/>
              <a:gd name="connsiteY1" fmla="*/ 0 h 899999"/>
              <a:gd name="connsiteX2" fmla="*/ 900839 w 900839"/>
              <a:gd name="connsiteY2" fmla="*/ 899957 h 899999"/>
              <a:gd name="connsiteX3" fmla="*/ 900000 w 900839"/>
              <a:gd name="connsiteY3" fmla="*/ 899999 h 899999"/>
              <a:gd name="connsiteX4" fmla="*/ 4647 w 900839"/>
              <a:gd name="connsiteY4" fmla="*/ 92019 h 899999"/>
              <a:gd name="connsiteX5" fmla="*/ 0 w 900839"/>
              <a:gd name="connsiteY5" fmla="*/ 0 h 89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0839" h="899999">
                <a:moveTo>
                  <a:pt x="0" y="0"/>
                </a:moveTo>
                <a:lnTo>
                  <a:pt x="900839" y="0"/>
                </a:lnTo>
                <a:lnTo>
                  <a:pt x="900839" y="899957"/>
                </a:lnTo>
                <a:lnTo>
                  <a:pt x="900000" y="899999"/>
                </a:lnTo>
                <a:cubicBezTo>
                  <a:pt x="434010" y="899999"/>
                  <a:pt x="50736" y="545849"/>
                  <a:pt x="4647" y="92019"/>
                </a:cubicBezTo>
                <a:lnTo>
                  <a:pt x="0" y="0"/>
                </a:lnTo>
                <a:close/>
              </a:path>
            </a:pathLst>
          </a:custGeom>
          <a:solidFill>
            <a:srgbClr val="E50A0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pt-PT" sz="1800" dirty="0">
              <a:solidFill>
                <a:prstClr val="white"/>
              </a:solidFill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C3BB9816-F494-41C8-BBBC-D05BF6BF5F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036" y="244087"/>
            <a:ext cx="759835" cy="7596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4" name="Imagem 53">
            <a:extLst>
              <a:ext uri="{FF2B5EF4-FFF2-40B4-BE49-F238E27FC236}">
                <a16:creationId xmlns="" xmlns:a16="http://schemas.microsoft.com/office/drawing/2014/main" id="{21DFAA9A-844B-4D85-8024-DE57A0B4BB6F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95" y="6403970"/>
            <a:ext cx="998220" cy="297815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55" name="CaixaDeTexto 54">
            <a:extLst>
              <a:ext uri="{FF2B5EF4-FFF2-40B4-BE49-F238E27FC236}">
                <a16:creationId xmlns="" xmlns:a16="http://schemas.microsoft.com/office/drawing/2014/main" id="{1EF4D559-1463-45D8-9D52-BDA94521990F}"/>
              </a:ext>
            </a:extLst>
          </p:cNvPr>
          <p:cNvSpPr txBox="1"/>
          <p:nvPr userDrawn="1"/>
        </p:nvSpPr>
        <p:spPr>
          <a:xfrm rot="16200000">
            <a:off x="-1739656" y="4627226"/>
            <a:ext cx="38940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50" dirty="0">
                <a:solidFill>
                  <a:prstClr val="white">
                    <a:lumMod val="65000"/>
                  </a:prstClr>
                </a:solidFill>
                <a:latin typeface="Sketchnote Square" panose="03080802030202000005" pitchFamily="66" charset="0"/>
              </a:rPr>
              <a:t>António Pereira  </a:t>
            </a:r>
            <a:r>
              <a:rPr lang="pt-PT" sz="750" dirty="0">
                <a:solidFill>
                  <a:srgbClr val="E50A0F"/>
                </a:solidFill>
                <a:latin typeface="Sketchnote Square" panose="03080802030202000005" pitchFamily="66" charset="0"/>
              </a:rPr>
              <a:t>●  </a:t>
            </a:r>
            <a:r>
              <a:rPr lang="pt-PT" sz="750" dirty="0">
                <a:solidFill>
                  <a:prstClr val="white">
                    <a:lumMod val="65000"/>
                  </a:prstClr>
                </a:solidFill>
                <a:latin typeface="Sketchnote Square" panose="03080802030202000005" pitchFamily="66" charset="0"/>
              </a:rPr>
              <a:t>Eva Ribeiro  </a:t>
            </a:r>
            <a:r>
              <a:rPr lang="pt-PT" sz="750" dirty="0">
                <a:solidFill>
                  <a:srgbClr val="E50A0F"/>
                </a:solidFill>
                <a:latin typeface="Sketchnote Square" panose="03080802030202000005" pitchFamily="66" charset="0"/>
              </a:rPr>
              <a:t>●  </a:t>
            </a:r>
            <a:r>
              <a:rPr lang="pt-PT" sz="750" dirty="0">
                <a:solidFill>
                  <a:prstClr val="white">
                    <a:lumMod val="65000"/>
                  </a:prstClr>
                </a:solidFill>
                <a:latin typeface="Sketchnote Square" panose="03080802030202000005" pitchFamily="66" charset="0"/>
              </a:rPr>
              <a:t>Sandra Custódio </a:t>
            </a:r>
            <a:r>
              <a:rPr lang="pt-PT" sz="750" dirty="0">
                <a:solidFill>
                  <a:srgbClr val="639D3E"/>
                </a:solidFill>
                <a:latin typeface="Sketchnote Square" panose="03080802030202000005" pitchFamily="66" charset="0"/>
              </a:rPr>
              <a:t> </a:t>
            </a:r>
            <a:r>
              <a:rPr lang="pt-PT" sz="750" dirty="0">
                <a:solidFill>
                  <a:srgbClr val="E50A0F"/>
                </a:solidFill>
                <a:latin typeface="Sketchnote Square" panose="03080802030202000005" pitchFamily="66" charset="0"/>
              </a:rPr>
              <a:t>●  </a:t>
            </a:r>
            <a:r>
              <a:rPr lang="pt-PT" sz="750" dirty="0">
                <a:solidFill>
                  <a:prstClr val="white">
                    <a:lumMod val="65000"/>
                  </a:prstClr>
                </a:solidFill>
                <a:latin typeface="Sketchnote Square" panose="03080802030202000005" pitchFamily="66" charset="0"/>
              </a:rPr>
              <a:t>Vera Ribeiro</a:t>
            </a:r>
          </a:p>
          <a:p>
            <a:endParaRPr lang="pt-PT" sz="750" dirty="0">
              <a:solidFill>
                <a:srgbClr val="E50A0F"/>
              </a:solidFill>
              <a:latin typeface="Sketchnote Square" panose="03080802030202000005" pitchFamily="66" charset="0"/>
            </a:endParaRPr>
          </a:p>
        </p:txBody>
      </p:sp>
      <p:grpSp>
        <p:nvGrpSpPr>
          <p:cNvPr id="10" name="Agrupar 9">
            <a:extLst>
              <a:ext uri="{FF2B5EF4-FFF2-40B4-BE49-F238E27FC236}">
                <a16:creationId xmlns="" xmlns:a16="http://schemas.microsoft.com/office/drawing/2014/main" id="{0E84D6DC-ACCB-457C-A064-FA8155E673F2}"/>
              </a:ext>
            </a:extLst>
          </p:cNvPr>
          <p:cNvGrpSpPr>
            <a:grpSpLocks noChangeAspect="1"/>
          </p:cNvGrpSpPr>
          <p:nvPr userDrawn="1"/>
        </p:nvGrpSpPr>
        <p:grpSpPr>
          <a:xfrm flipH="1">
            <a:off x="7980841" y="4975114"/>
            <a:ext cx="1753232" cy="1882887"/>
            <a:chOff x="685241" y="2321688"/>
            <a:chExt cx="3570849" cy="3834919"/>
          </a:xfrm>
        </p:grpSpPr>
        <p:sp>
          <p:nvSpPr>
            <p:cNvPr id="12" name="Arco 11">
              <a:extLst>
                <a:ext uri="{FF2B5EF4-FFF2-40B4-BE49-F238E27FC236}">
                  <a16:creationId xmlns="" xmlns:a16="http://schemas.microsoft.com/office/drawing/2014/main" id="{EE6AA7F7-8FF9-4E42-9DAF-3718947F09AD}"/>
                </a:ext>
              </a:extLst>
            </p:cNvPr>
            <p:cNvSpPr/>
            <p:nvPr/>
          </p:nvSpPr>
          <p:spPr>
            <a:xfrm>
              <a:off x="685241" y="2901904"/>
              <a:ext cx="2458754" cy="2686980"/>
            </a:xfrm>
            <a:prstGeom prst="arc">
              <a:avLst>
                <a:gd name="adj1" fmla="val 16200000"/>
                <a:gd name="adj2" fmla="val 5477725"/>
              </a:avLst>
            </a:prstGeom>
            <a:noFill/>
            <a:ln w="76200">
              <a:solidFill>
                <a:srgbClr val="AFD597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>
                <a:solidFill>
                  <a:prstClr val="white"/>
                </a:solidFill>
              </a:endParaRPr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="" xmlns:a16="http://schemas.microsoft.com/office/drawing/2014/main" id="{872AFD16-5D3B-41B1-A29E-188AB311E15E}"/>
                </a:ext>
              </a:extLst>
            </p:cNvPr>
            <p:cNvGrpSpPr/>
            <p:nvPr/>
          </p:nvGrpSpPr>
          <p:grpSpPr>
            <a:xfrm rot="1809631">
              <a:off x="1775668" y="2604197"/>
              <a:ext cx="2480422" cy="3180662"/>
              <a:chOff x="4343401" y="1811539"/>
              <a:chExt cx="1846062" cy="2367218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6" name="Agrupar 15">
                <a:extLst>
                  <a:ext uri="{FF2B5EF4-FFF2-40B4-BE49-F238E27FC236}">
                    <a16:creationId xmlns="" xmlns:a16="http://schemas.microsoft.com/office/drawing/2014/main" id="{60C44758-8B82-495D-8984-BF292A7EA4C2}"/>
                  </a:ext>
                </a:extLst>
              </p:cNvPr>
              <p:cNvGrpSpPr/>
              <p:nvPr/>
            </p:nvGrpSpPr>
            <p:grpSpPr>
              <a:xfrm rot="2700000">
                <a:off x="4618377" y="2680116"/>
                <a:ext cx="1496538" cy="1500744"/>
                <a:chOff x="4349115" y="2653030"/>
                <a:chExt cx="1846064" cy="1851252"/>
              </a:xfrm>
            </p:grpSpPr>
            <p:grpSp>
              <p:nvGrpSpPr>
                <p:cNvPr id="23" name="Agrupar 22">
                  <a:extLst>
                    <a:ext uri="{FF2B5EF4-FFF2-40B4-BE49-F238E27FC236}">
                      <a16:creationId xmlns="" xmlns:a16="http://schemas.microsoft.com/office/drawing/2014/main" id="{1C163DBC-0D68-4546-99CE-8A19F29B27DD}"/>
                    </a:ext>
                  </a:extLst>
                </p:cNvPr>
                <p:cNvGrpSpPr/>
                <p:nvPr/>
              </p:nvGrpSpPr>
              <p:grpSpPr>
                <a:xfrm>
                  <a:off x="4349115" y="2653030"/>
                  <a:ext cx="457200" cy="1619250"/>
                  <a:chOff x="4349116" y="2653030"/>
                  <a:chExt cx="457200" cy="1619250"/>
                </a:xfrm>
              </p:grpSpPr>
              <p:sp>
                <p:nvSpPr>
                  <p:cNvPr id="27" name="Forma livre: Forma 26">
                    <a:extLst>
                      <a:ext uri="{FF2B5EF4-FFF2-40B4-BE49-F238E27FC236}">
                        <a16:creationId xmlns="" xmlns:a16="http://schemas.microsoft.com/office/drawing/2014/main" id="{3C4320FC-2CDB-4D4F-AC36-464A229B7A2E}"/>
                      </a:ext>
                    </a:extLst>
                  </p:cNvPr>
                  <p:cNvSpPr/>
                  <p:nvPr/>
                </p:nvSpPr>
                <p:spPr>
                  <a:xfrm>
                    <a:off x="4572001" y="2653030"/>
                    <a:ext cx="234315" cy="1619250"/>
                  </a:xfrm>
                  <a:custGeom>
                    <a:avLst/>
                    <a:gdLst>
                      <a:gd name="connsiteX0" fmla="*/ 635 w 234315"/>
                      <a:gd name="connsiteY0" fmla="*/ 0 h 1619250"/>
                      <a:gd name="connsiteX1" fmla="*/ 234315 w 234315"/>
                      <a:gd name="connsiteY1" fmla="*/ 1196340 h 1619250"/>
                      <a:gd name="connsiteX2" fmla="*/ 1905 w 234315"/>
                      <a:gd name="connsiteY2" fmla="*/ 1619250 h 1619250"/>
                      <a:gd name="connsiteX3" fmla="*/ 0 w 234315"/>
                      <a:gd name="connsiteY3" fmla="*/ 1615672 h 1619250"/>
                      <a:gd name="connsiteX4" fmla="*/ 0 w 234315"/>
                      <a:gd name="connsiteY4" fmla="*/ 3401 h 1619250"/>
                      <a:gd name="connsiteX5" fmla="*/ 635 w 234315"/>
                      <a:gd name="connsiteY5" fmla="*/ 0 h 1619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4315" h="1619250">
                        <a:moveTo>
                          <a:pt x="635" y="0"/>
                        </a:moveTo>
                        <a:lnTo>
                          <a:pt x="234315" y="1196340"/>
                        </a:lnTo>
                        <a:lnTo>
                          <a:pt x="1905" y="1619250"/>
                        </a:lnTo>
                        <a:lnTo>
                          <a:pt x="0" y="1615672"/>
                        </a:lnTo>
                        <a:lnTo>
                          <a:pt x="0" y="3401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solidFill>
                    <a:srgbClr val="FFA7A7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pt-PT" sz="18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8" name="Forma livre: Forma 27">
                    <a:extLst>
                      <a:ext uri="{FF2B5EF4-FFF2-40B4-BE49-F238E27FC236}">
                        <a16:creationId xmlns="" xmlns:a16="http://schemas.microsoft.com/office/drawing/2014/main" id="{53C45E51-CB6D-41D5-BC6E-D6BBC1776CF2}"/>
                      </a:ext>
                    </a:extLst>
                  </p:cNvPr>
                  <p:cNvSpPr/>
                  <p:nvPr/>
                </p:nvSpPr>
                <p:spPr>
                  <a:xfrm>
                    <a:off x="4349116" y="2656432"/>
                    <a:ext cx="222885" cy="1612271"/>
                  </a:xfrm>
                  <a:custGeom>
                    <a:avLst/>
                    <a:gdLst>
                      <a:gd name="connsiteX0" fmla="*/ 222885 w 222885"/>
                      <a:gd name="connsiteY0" fmla="*/ 0 h 1612271"/>
                      <a:gd name="connsiteX1" fmla="*/ 222885 w 222885"/>
                      <a:gd name="connsiteY1" fmla="*/ 1612271 h 1612271"/>
                      <a:gd name="connsiteX2" fmla="*/ 0 w 222885"/>
                      <a:gd name="connsiteY2" fmla="*/ 1193573 h 1612271"/>
                      <a:gd name="connsiteX3" fmla="*/ 222885 w 222885"/>
                      <a:gd name="connsiteY3" fmla="*/ 0 h 1612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2885" h="1612271">
                        <a:moveTo>
                          <a:pt x="222885" y="0"/>
                        </a:moveTo>
                        <a:lnTo>
                          <a:pt x="222885" y="1612271"/>
                        </a:lnTo>
                        <a:lnTo>
                          <a:pt x="0" y="1193573"/>
                        </a:lnTo>
                        <a:lnTo>
                          <a:pt x="222885" y="0"/>
                        </a:lnTo>
                        <a:close/>
                      </a:path>
                    </a:pathLst>
                  </a:custGeom>
                  <a:solidFill>
                    <a:srgbClr val="AFD597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pt-PT" sz="180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4" name="Agrupar 23">
                  <a:extLst>
                    <a:ext uri="{FF2B5EF4-FFF2-40B4-BE49-F238E27FC236}">
                      <a16:creationId xmlns="" xmlns:a16="http://schemas.microsoft.com/office/drawing/2014/main" id="{63E63160-2661-4BCB-95FB-C5DB7322FB77}"/>
                    </a:ext>
                  </a:extLst>
                </p:cNvPr>
                <p:cNvGrpSpPr/>
                <p:nvPr/>
              </p:nvGrpSpPr>
              <p:grpSpPr>
                <a:xfrm rot="5400000">
                  <a:off x="5156954" y="3466057"/>
                  <a:ext cx="457200" cy="1619250"/>
                  <a:chOff x="4349116" y="2653030"/>
                  <a:chExt cx="457200" cy="1619250"/>
                </a:xfrm>
              </p:grpSpPr>
              <p:sp>
                <p:nvSpPr>
                  <p:cNvPr id="25" name="Forma livre: Forma 24">
                    <a:extLst>
                      <a:ext uri="{FF2B5EF4-FFF2-40B4-BE49-F238E27FC236}">
                        <a16:creationId xmlns="" xmlns:a16="http://schemas.microsoft.com/office/drawing/2014/main" id="{23322C13-CA0B-44E9-AFC6-D268D5C13C9C}"/>
                      </a:ext>
                    </a:extLst>
                  </p:cNvPr>
                  <p:cNvSpPr/>
                  <p:nvPr/>
                </p:nvSpPr>
                <p:spPr>
                  <a:xfrm>
                    <a:off x="4572001" y="2653030"/>
                    <a:ext cx="234315" cy="1619250"/>
                  </a:xfrm>
                  <a:custGeom>
                    <a:avLst/>
                    <a:gdLst>
                      <a:gd name="connsiteX0" fmla="*/ 635 w 234315"/>
                      <a:gd name="connsiteY0" fmla="*/ 0 h 1619250"/>
                      <a:gd name="connsiteX1" fmla="*/ 234315 w 234315"/>
                      <a:gd name="connsiteY1" fmla="*/ 1196340 h 1619250"/>
                      <a:gd name="connsiteX2" fmla="*/ 1905 w 234315"/>
                      <a:gd name="connsiteY2" fmla="*/ 1619250 h 1619250"/>
                      <a:gd name="connsiteX3" fmla="*/ 0 w 234315"/>
                      <a:gd name="connsiteY3" fmla="*/ 1615672 h 1619250"/>
                      <a:gd name="connsiteX4" fmla="*/ 0 w 234315"/>
                      <a:gd name="connsiteY4" fmla="*/ 3401 h 1619250"/>
                      <a:gd name="connsiteX5" fmla="*/ 635 w 234315"/>
                      <a:gd name="connsiteY5" fmla="*/ 0 h 1619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4315" h="1619250">
                        <a:moveTo>
                          <a:pt x="635" y="0"/>
                        </a:moveTo>
                        <a:lnTo>
                          <a:pt x="234315" y="1196340"/>
                        </a:lnTo>
                        <a:lnTo>
                          <a:pt x="1905" y="1619250"/>
                        </a:lnTo>
                        <a:lnTo>
                          <a:pt x="0" y="1615672"/>
                        </a:lnTo>
                        <a:lnTo>
                          <a:pt x="0" y="3401"/>
                        </a:lnTo>
                        <a:lnTo>
                          <a:pt x="635" y="0"/>
                        </a:lnTo>
                        <a:close/>
                      </a:path>
                    </a:pathLst>
                  </a:custGeom>
                  <a:solidFill>
                    <a:srgbClr val="FFA7A7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pt-PT" sz="18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6" name="Forma livre: Forma 25">
                    <a:extLst>
                      <a:ext uri="{FF2B5EF4-FFF2-40B4-BE49-F238E27FC236}">
                        <a16:creationId xmlns="" xmlns:a16="http://schemas.microsoft.com/office/drawing/2014/main" id="{220F81C2-5BAF-428A-A346-73F0C27E8688}"/>
                      </a:ext>
                    </a:extLst>
                  </p:cNvPr>
                  <p:cNvSpPr/>
                  <p:nvPr/>
                </p:nvSpPr>
                <p:spPr>
                  <a:xfrm>
                    <a:off x="4349116" y="2656432"/>
                    <a:ext cx="222885" cy="1612271"/>
                  </a:xfrm>
                  <a:custGeom>
                    <a:avLst/>
                    <a:gdLst>
                      <a:gd name="connsiteX0" fmla="*/ 222885 w 222885"/>
                      <a:gd name="connsiteY0" fmla="*/ 0 h 1612271"/>
                      <a:gd name="connsiteX1" fmla="*/ 222885 w 222885"/>
                      <a:gd name="connsiteY1" fmla="*/ 1612271 h 1612271"/>
                      <a:gd name="connsiteX2" fmla="*/ 0 w 222885"/>
                      <a:gd name="connsiteY2" fmla="*/ 1193573 h 1612271"/>
                      <a:gd name="connsiteX3" fmla="*/ 222885 w 222885"/>
                      <a:gd name="connsiteY3" fmla="*/ 0 h 1612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2885" h="1612271">
                        <a:moveTo>
                          <a:pt x="222885" y="0"/>
                        </a:moveTo>
                        <a:lnTo>
                          <a:pt x="222885" y="1612271"/>
                        </a:lnTo>
                        <a:lnTo>
                          <a:pt x="0" y="1193573"/>
                        </a:lnTo>
                        <a:lnTo>
                          <a:pt x="222885" y="0"/>
                        </a:lnTo>
                        <a:close/>
                      </a:path>
                    </a:pathLst>
                  </a:custGeom>
                  <a:solidFill>
                    <a:srgbClr val="AFD597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pt-PT" sz="180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17" name="Agrupar 16">
                <a:extLst>
                  <a:ext uri="{FF2B5EF4-FFF2-40B4-BE49-F238E27FC236}">
                    <a16:creationId xmlns="" xmlns:a16="http://schemas.microsoft.com/office/drawing/2014/main" id="{8F9C829B-E20D-4F7A-9F5B-006C8DB0E0BE}"/>
                  </a:ext>
                </a:extLst>
              </p:cNvPr>
              <p:cNvGrpSpPr/>
              <p:nvPr/>
            </p:nvGrpSpPr>
            <p:grpSpPr>
              <a:xfrm>
                <a:off x="4343401" y="1811539"/>
                <a:ext cx="457200" cy="1619250"/>
                <a:chOff x="4349116" y="2653030"/>
                <a:chExt cx="457200" cy="1619250"/>
              </a:xfrm>
            </p:grpSpPr>
            <p:sp>
              <p:nvSpPr>
                <p:cNvPr id="21" name="Forma livre: Forma 20">
                  <a:extLst>
                    <a:ext uri="{FF2B5EF4-FFF2-40B4-BE49-F238E27FC236}">
                      <a16:creationId xmlns="" xmlns:a16="http://schemas.microsoft.com/office/drawing/2014/main" id="{D318770D-58BF-4DAA-B35F-0F09AD3B3386}"/>
                    </a:ext>
                  </a:extLst>
                </p:cNvPr>
                <p:cNvSpPr/>
                <p:nvPr/>
              </p:nvSpPr>
              <p:spPr>
                <a:xfrm>
                  <a:off x="4572001" y="2653030"/>
                  <a:ext cx="234315" cy="1619250"/>
                </a:xfrm>
                <a:custGeom>
                  <a:avLst/>
                  <a:gdLst>
                    <a:gd name="connsiteX0" fmla="*/ 635 w 234315"/>
                    <a:gd name="connsiteY0" fmla="*/ 0 h 1619250"/>
                    <a:gd name="connsiteX1" fmla="*/ 234315 w 234315"/>
                    <a:gd name="connsiteY1" fmla="*/ 1196340 h 1619250"/>
                    <a:gd name="connsiteX2" fmla="*/ 1905 w 234315"/>
                    <a:gd name="connsiteY2" fmla="*/ 1619250 h 1619250"/>
                    <a:gd name="connsiteX3" fmla="*/ 0 w 234315"/>
                    <a:gd name="connsiteY3" fmla="*/ 1615672 h 1619250"/>
                    <a:gd name="connsiteX4" fmla="*/ 0 w 234315"/>
                    <a:gd name="connsiteY4" fmla="*/ 3401 h 1619250"/>
                    <a:gd name="connsiteX5" fmla="*/ 635 w 234315"/>
                    <a:gd name="connsiteY5" fmla="*/ 0 h 1619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4315" h="1619250">
                      <a:moveTo>
                        <a:pt x="635" y="0"/>
                      </a:moveTo>
                      <a:lnTo>
                        <a:pt x="234315" y="1196340"/>
                      </a:lnTo>
                      <a:lnTo>
                        <a:pt x="1905" y="1619250"/>
                      </a:lnTo>
                      <a:lnTo>
                        <a:pt x="0" y="1615672"/>
                      </a:lnTo>
                      <a:lnTo>
                        <a:pt x="0" y="3401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solidFill>
                  <a:srgbClr val="FFA7A7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pt-PT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Forma livre: Forma 21">
                  <a:extLst>
                    <a:ext uri="{FF2B5EF4-FFF2-40B4-BE49-F238E27FC236}">
                      <a16:creationId xmlns="" xmlns:a16="http://schemas.microsoft.com/office/drawing/2014/main" id="{4EC774C1-CE8D-4B83-94D4-A4E231D2343D}"/>
                    </a:ext>
                  </a:extLst>
                </p:cNvPr>
                <p:cNvSpPr/>
                <p:nvPr/>
              </p:nvSpPr>
              <p:spPr>
                <a:xfrm>
                  <a:off x="4349116" y="2656432"/>
                  <a:ext cx="222885" cy="1612271"/>
                </a:xfrm>
                <a:custGeom>
                  <a:avLst/>
                  <a:gdLst>
                    <a:gd name="connsiteX0" fmla="*/ 222885 w 222885"/>
                    <a:gd name="connsiteY0" fmla="*/ 0 h 1612271"/>
                    <a:gd name="connsiteX1" fmla="*/ 222885 w 222885"/>
                    <a:gd name="connsiteY1" fmla="*/ 1612271 h 1612271"/>
                    <a:gd name="connsiteX2" fmla="*/ 0 w 222885"/>
                    <a:gd name="connsiteY2" fmla="*/ 1193573 h 1612271"/>
                    <a:gd name="connsiteX3" fmla="*/ 222885 w 222885"/>
                    <a:gd name="connsiteY3" fmla="*/ 0 h 1612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2885" h="1612271">
                      <a:moveTo>
                        <a:pt x="222885" y="0"/>
                      </a:moveTo>
                      <a:lnTo>
                        <a:pt x="222885" y="1612271"/>
                      </a:lnTo>
                      <a:lnTo>
                        <a:pt x="0" y="1193573"/>
                      </a:lnTo>
                      <a:lnTo>
                        <a:pt x="222885" y="0"/>
                      </a:lnTo>
                      <a:close/>
                    </a:path>
                  </a:pathLst>
                </a:custGeom>
                <a:solidFill>
                  <a:srgbClr val="AFD597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pt-PT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8" name="Agrupar 17">
                <a:extLst>
                  <a:ext uri="{FF2B5EF4-FFF2-40B4-BE49-F238E27FC236}">
                    <a16:creationId xmlns="" xmlns:a16="http://schemas.microsoft.com/office/drawing/2014/main" id="{2BED551B-ADF8-4633-9B96-2D9B2B760113}"/>
                  </a:ext>
                </a:extLst>
              </p:cNvPr>
              <p:cNvGrpSpPr/>
              <p:nvPr/>
            </p:nvGrpSpPr>
            <p:grpSpPr>
              <a:xfrm rot="5400000">
                <a:off x="5151238" y="2624566"/>
                <a:ext cx="457200" cy="1619250"/>
                <a:chOff x="4349116" y="2653030"/>
                <a:chExt cx="457200" cy="1619250"/>
              </a:xfrm>
            </p:grpSpPr>
            <p:sp>
              <p:nvSpPr>
                <p:cNvPr id="19" name="Forma livre: Forma 18">
                  <a:extLst>
                    <a:ext uri="{FF2B5EF4-FFF2-40B4-BE49-F238E27FC236}">
                      <a16:creationId xmlns="" xmlns:a16="http://schemas.microsoft.com/office/drawing/2014/main" id="{1DB7FB83-7F11-40E2-9494-BA8FA3007F73}"/>
                    </a:ext>
                  </a:extLst>
                </p:cNvPr>
                <p:cNvSpPr/>
                <p:nvPr/>
              </p:nvSpPr>
              <p:spPr>
                <a:xfrm>
                  <a:off x="4572001" y="2653030"/>
                  <a:ext cx="234315" cy="1619250"/>
                </a:xfrm>
                <a:custGeom>
                  <a:avLst/>
                  <a:gdLst>
                    <a:gd name="connsiteX0" fmla="*/ 635 w 234315"/>
                    <a:gd name="connsiteY0" fmla="*/ 0 h 1619250"/>
                    <a:gd name="connsiteX1" fmla="*/ 234315 w 234315"/>
                    <a:gd name="connsiteY1" fmla="*/ 1196340 h 1619250"/>
                    <a:gd name="connsiteX2" fmla="*/ 1905 w 234315"/>
                    <a:gd name="connsiteY2" fmla="*/ 1619250 h 1619250"/>
                    <a:gd name="connsiteX3" fmla="*/ 0 w 234315"/>
                    <a:gd name="connsiteY3" fmla="*/ 1615672 h 1619250"/>
                    <a:gd name="connsiteX4" fmla="*/ 0 w 234315"/>
                    <a:gd name="connsiteY4" fmla="*/ 3401 h 1619250"/>
                    <a:gd name="connsiteX5" fmla="*/ 635 w 234315"/>
                    <a:gd name="connsiteY5" fmla="*/ 0 h 1619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4315" h="1619250">
                      <a:moveTo>
                        <a:pt x="635" y="0"/>
                      </a:moveTo>
                      <a:lnTo>
                        <a:pt x="234315" y="1196340"/>
                      </a:lnTo>
                      <a:lnTo>
                        <a:pt x="1905" y="1619250"/>
                      </a:lnTo>
                      <a:lnTo>
                        <a:pt x="0" y="1615672"/>
                      </a:lnTo>
                      <a:lnTo>
                        <a:pt x="0" y="3401"/>
                      </a:lnTo>
                      <a:lnTo>
                        <a:pt x="635" y="0"/>
                      </a:lnTo>
                      <a:close/>
                    </a:path>
                  </a:pathLst>
                </a:custGeom>
                <a:solidFill>
                  <a:srgbClr val="FFA7A7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pt-PT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Forma livre: Forma 19">
                  <a:extLst>
                    <a:ext uri="{FF2B5EF4-FFF2-40B4-BE49-F238E27FC236}">
                      <a16:creationId xmlns="" xmlns:a16="http://schemas.microsoft.com/office/drawing/2014/main" id="{F6800A9A-CD35-4CC3-A261-B33E637C8EBF}"/>
                    </a:ext>
                  </a:extLst>
                </p:cNvPr>
                <p:cNvSpPr/>
                <p:nvPr/>
              </p:nvSpPr>
              <p:spPr>
                <a:xfrm>
                  <a:off x="4349116" y="2656432"/>
                  <a:ext cx="222885" cy="1612271"/>
                </a:xfrm>
                <a:custGeom>
                  <a:avLst/>
                  <a:gdLst>
                    <a:gd name="connsiteX0" fmla="*/ 222885 w 222885"/>
                    <a:gd name="connsiteY0" fmla="*/ 0 h 1612271"/>
                    <a:gd name="connsiteX1" fmla="*/ 222885 w 222885"/>
                    <a:gd name="connsiteY1" fmla="*/ 1612271 h 1612271"/>
                    <a:gd name="connsiteX2" fmla="*/ 0 w 222885"/>
                    <a:gd name="connsiteY2" fmla="*/ 1193573 h 1612271"/>
                    <a:gd name="connsiteX3" fmla="*/ 222885 w 222885"/>
                    <a:gd name="connsiteY3" fmla="*/ 0 h 1612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2885" h="1612271">
                      <a:moveTo>
                        <a:pt x="222885" y="0"/>
                      </a:moveTo>
                      <a:lnTo>
                        <a:pt x="222885" y="1612271"/>
                      </a:lnTo>
                      <a:lnTo>
                        <a:pt x="0" y="1193573"/>
                      </a:lnTo>
                      <a:lnTo>
                        <a:pt x="222885" y="0"/>
                      </a:lnTo>
                      <a:close/>
                    </a:path>
                  </a:pathLst>
                </a:custGeom>
                <a:solidFill>
                  <a:srgbClr val="AFD597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pt-PT" sz="180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15" name="Retângulo 14">
              <a:extLst>
                <a:ext uri="{FF2B5EF4-FFF2-40B4-BE49-F238E27FC236}">
                  <a16:creationId xmlns="" xmlns:a16="http://schemas.microsoft.com/office/drawing/2014/main" id="{7D2548B6-610D-4E6D-A516-80C394C0189E}"/>
                </a:ext>
              </a:extLst>
            </p:cNvPr>
            <p:cNvSpPr/>
            <p:nvPr/>
          </p:nvSpPr>
          <p:spPr>
            <a:xfrm>
              <a:off x="1909540" y="2321688"/>
              <a:ext cx="2029265" cy="3834919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7816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>
            <a:extLst>
              <a:ext uri="{FF2B5EF4-FFF2-40B4-BE49-F238E27FC236}">
                <a16:creationId xmlns="" xmlns:a16="http://schemas.microsoft.com/office/drawing/2014/main" id="{A8CEF3E0-C238-4F1B-AD6C-47A84152A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C0E7B-6872-4858-A0BE-19A805247F0E}" type="datetimeFigureOut">
              <a:rPr lang="pt-P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12/05/2025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osição do Rodapé 4">
            <a:extLst>
              <a:ext uri="{FF2B5EF4-FFF2-40B4-BE49-F238E27FC236}">
                <a16:creationId xmlns="" xmlns:a16="http://schemas.microsoft.com/office/drawing/2014/main" id="{E6D0A324-2BF7-4826-990F-AC977C990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Número do Diapositivo 5">
            <a:extLst>
              <a:ext uri="{FF2B5EF4-FFF2-40B4-BE49-F238E27FC236}">
                <a16:creationId xmlns="" xmlns:a16="http://schemas.microsoft.com/office/drawing/2014/main" id="{C33F17A2-A183-4F74-B13B-EF0A4EB13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F2948-0B1E-421F-84BA-9400D3853A05}" type="slidenum">
              <a:rPr lang="pt-P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846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CCB2-44EC-4E86-BDAE-6FA4D7187504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12/05/2025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AFBD-B1B4-45C1-87C8-44737A9900D7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562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B7487F3-B7E9-4BE4-8596-8DB128A25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6AD59-C0C1-4F3B-9ABE-59AA251FD561}" type="datetimeFigureOut">
              <a:rPr lang="pt-PT"/>
              <a:pPr>
                <a:defRPr/>
              </a:pPr>
              <a:t>12/05/2025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003A5E8-08BF-4201-B730-4CEB57495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4F7EBB-D232-4B65-95A9-446AB3CE4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09F6E-5797-4769-87A1-692B0DE0BD5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12121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3232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92" r:id="rId3"/>
    <p:sldLayoutId id="214748369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Posição do Título 1">
            <a:extLst>
              <a:ext uri="{FF2B5EF4-FFF2-40B4-BE49-F238E27FC236}">
                <a16:creationId xmlns="" xmlns:a16="http://schemas.microsoft.com/office/drawing/2014/main" id="{C677ACDB-5FCA-493D-B1A4-B02245CBB5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Clique para editar o estilo</a:t>
            </a:r>
          </a:p>
        </p:txBody>
      </p:sp>
      <p:sp>
        <p:nvSpPr>
          <p:cNvPr id="1027" name="Marcador de Posição do Texto 2">
            <a:extLst>
              <a:ext uri="{FF2B5EF4-FFF2-40B4-BE49-F238E27FC236}">
                <a16:creationId xmlns="" xmlns:a16="http://schemas.microsoft.com/office/drawing/2014/main" id="{2E71642D-3214-4E78-B7E2-F43EBEEEFF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Clique para editar os estilos</a:t>
            </a:r>
          </a:p>
          <a:p>
            <a:pPr lvl="1"/>
            <a:r>
              <a:rPr lang="pt-PT" altLang="pt-PT"/>
              <a:t>Segundo nível</a:t>
            </a:r>
          </a:p>
          <a:p>
            <a:pPr lvl="2"/>
            <a:r>
              <a:rPr lang="pt-PT" altLang="pt-PT"/>
              <a:t>Terceiro nível</a:t>
            </a:r>
          </a:p>
          <a:p>
            <a:pPr lvl="3"/>
            <a:r>
              <a:rPr lang="pt-PT" altLang="pt-PT"/>
              <a:t>Quarto nível</a:t>
            </a:r>
          </a:p>
          <a:p>
            <a:pPr lvl="4"/>
            <a:r>
              <a:rPr lang="pt-PT" alt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="" xmlns:a16="http://schemas.microsoft.com/office/drawing/2014/main" id="{FBE385F7-F587-4B18-B71E-92FED6EDE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1F79789-E240-4209-81C1-83BEBDA10EE4}" type="datetimeFigureOut">
              <a:rPr lang="pt-PT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</a:rPr>
              <a:pPr>
                <a:defRPr/>
              </a:pPr>
              <a:t>12/05/2025</a:t>
            </a:fld>
            <a:endParaRPr lang="pt-PT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="" xmlns:a16="http://schemas.microsoft.com/office/drawing/2014/main" id="{7391CDCC-0306-410F-A350-8C28BB09D5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PT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="" xmlns:a16="http://schemas.microsoft.com/office/drawing/2014/main" id="{F5D346EA-579C-4DC4-BB20-2C3467C96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B5A5155-C13F-423F-8E19-D77412B9D4D9}" type="slidenum">
              <a:rPr lang="pt-PT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</a:rPr>
              <a:pPr>
                <a:defRPr/>
              </a:pPr>
              <a:t>‹nº›</a:t>
            </a:fld>
            <a:endParaRPr lang="pt-PT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48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0746C20F-0211-364F-92CC-1473897172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8688" y="1375525"/>
            <a:ext cx="8296174" cy="424732"/>
          </a:xfrm>
        </p:spPr>
        <p:txBody>
          <a:bodyPr/>
          <a:lstStyle/>
          <a:p>
            <a:r>
              <a:rPr lang="en-US" sz="2400" b="1" dirty="0" err="1"/>
              <a:t>Localização</a:t>
            </a:r>
            <a:r>
              <a:rPr lang="en-US" sz="2400" b="1" dirty="0"/>
              <a:t> </a:t>
            </a:r>
            <a:r>
              <a:rPr lang="en-US" sz="2400" b="1" dirty="0" err="1"/>
              <a:t>relativa</a:t>
            </a:r>
            <a:endParaRPr lang="en-US" sz="2400" b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DAAD1F6A-9400-D349-A4CB-9DE0887F43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180" y="476672"/>
            <a:ext cx="5977036" cy="734625"/>
          </a:xfrm>
        </p:spPr>
        <p:txBody>
          <a:bodyPr/>
          <a:lstStyle/>
          <a:p>
            <a:pPr>
              <a:lnSpc>
                <a:spcPts val="2480"/>
              </a:lnSpc>
            </a:pPr>
            <a:r>
              <a:rPr lang="en-US" sz="2400" dirty="0"/>
              <a:t>A2: LOCALIZAÇÃO DOS DIFERENTES ELEMENTOS DA SUPERFÍCIE TERRESTRE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40848213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0746C20F-0211-364F-92CC-1473897172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8688" y="1375525"/>
            <a:ext cx="8296174" cy="424732"/>
          </a:xfrm>
        </p:spPr>
        <p:txBody>
          <a:bodyPr/>
          <a:lstStyle/>
          <a:p>
            <a:r>
              <a:rPr lang="en-US" sz="2400" b="1" dirty="0" err="1"/>
              <a:t>Localização</a:t>
            </a:r>
            <a:r>
              <a:rPr lang="en-US" sz="2400" b="1" dirty="0"/>
              <a:t> </a:t>
            </a:r>
            <a:r>
              <a:rPr lang="en-US" sz="2400" b="1" dirty="0" err="1"/>
              <a:t>relativa</a:t>
            </a:r>
            <a:endParaRPr lang="en-US" sz="2400" b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DAAD1F6A-9400-D349-A4CB-9DE0887F43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180" y="476672"/>
            <a:ext cx="5977036" cy="734625"/>
          </a:xfrm>
        </p:spPr>
        <p:txBody>
          <a:bodyPr/>
          <a:lstStyle/>
          <a:p>
            <a:pPr>
              <a:lnSpc>
                <a:spcPts val="2480"/>
              </a:lnSpc>
            </a:pPr>
            <a:r>
              <a:rPr lang="en-US" sz="2400" dirty="0"/>
              <a:t>A2: LOCALIZAÇÃO DOS DIFERENTES ELEMENTOS DA SUPERFÍCIE TERRESTRE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3853169850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49C84ACA-8E56-B348-A78C-FA7F2C0342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35696" y="764704"/>
            <a:ext cx="5202448" cy="369332"/>
          </a:xfrm>
        </p:spPr>
        <p:txBody>
          <a:bodyPr/>
          <a:lstStyle/>
          <a:p>
            <a:r>
              <a:rPr lang="en-US" sz="2000" dirty="0"/>
              <a:t>“A minha casa fica ao lado do posto médico…”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FB27212-5996-7048-9720-80E9C1C4E6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Localização relativa</a:t>
            </a:r>
          </a:p>
        </p:txBody>
      </p:sp>
      <p:sp>
        <p:nvSpPr>
          <p:cNvPr id="6" name="Rectângulo 5"/>
          <p:cNvSpPr/>
          <p:nvPr/>
        </p:nvSpPr>
        <p:spPr>
          <a:xfrm>
            <a:off x="2875131" y="2588711"/>
            <a:ext cx="31519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pt-PT" dirty="0"/>
              <a:t>localização de um lugar em relação a outro, que serve de referência, a partir dos </a:t>
            </a:r>
            <a:r>
              <a:rPr lang="pt-PT" b="1" dirty="0"/>
              <a:t>rumos da rosa dos ventos</a:t>
            </a:r>
            <a:endParaRPr lang="pt-PT" dirty="0"/>
          </a:p>
        </p:txBody>
      </p:sp>
      <p:sp>
        <p:nvSpPr>
          <p:cNvPr id="5" name="Seta para baixo 4"/>
          <p:cNvSpPr/>
          <p:nvPr/>
        </p:nvSpPr>
        <p:spPr>
          <a:xfrm>
            <a:off x="4100191" y="1202390"/>
            <a:ext cx="701824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7" name="CaixaDeTexto 6"/>
          <p:cNvSpPr txBox="1"/>
          <p:nvPr/>
        </p:nvSpPr>
        <p:spPr>
          <a:xfrm>
            <a:off x="2875131" y="2132856"/>
            <a:ext cx="315194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LOCALIZAÇÃO RELATIVA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39551" y="4308119"/>
            <a:ext cx="2194149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VANTAGEM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228184" y="4308119"/>
            <a:ext cx="2520280" cy="369332"/>
          </a:xfrm>
          <a:prstGeom prst="rect">
            <a:avLst/>
          </a:prstGeom>
          <a:solidFill>
            <a:srgbClr val="FF7E7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DESVANTAGENS</a:t>
            </a:r>
          </a:p>
        </p:txBody>
      </p:sp>
      <p:sp>
        <p:nvSpPr>
          <p:cNvPr id="10" name="Rectângulo 9"/>
          <p:cNvSpPr/>
          <p:nvPr/>
        </p:nvSpPr>
        <p:spPr>
          <a:xfrm>
            <a:off x="546048" y="4786719"/>
            <a:ext cx="21876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pt-PT" dirty="0"/>
              <a:t>fácil descrição por utilizar elementos como referência</a:t>
            </a:r>
          </a:p>
        </p:txBody>
      </p:sp>
      <p:sp>
        <p:nvSpPr>
          <p:cNvPr id="11" name="Seta curvada à direita 10"/>
          <p:cNvSpPr/>
          <p:nvPr/>
        </p:nvSpPr>
        <p:spPr>
          <a:xfrm rot="2605397">
            <a:off x="1293866" y="1940045"/>
            <a:ext cx="754871" cy="229353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12" name="Seta curvada à esquerda 11"/>
          <p:cNvSpPr/>
          <p:nvPr/>
        </p:nvSpPr>
        <p:spPr>
          <a:xfrm rot="18566675">
            <a:off x="6879525" y="2013068"/>
            <a:ext cx="648091" cy="2147489"/>
          </a:xfrm>
          <a:prstGeom prst="curvedLeftArrow">
            <a:avLst>
              <a:gd name="adj1" fmla="val 25000"/>
              <a:gd name="adj2" fmla="val 4696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6228184" y="4744621"/>
            <a:ext cx="2520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0" indent="-222250">
              <a:buFont typeface="Arial" panose="020B0604020202020204" pitchFamily="34" charset="0"/>
              <a:buChar char="•"/>
            </a:pPr>
            <a:r>
              <a:rPr lang="pt-PT" dirty="0"/>
              <a:t>pouco exata</a:t>
            </a:r>
          </a:p>
          <a:p>
            <a:pPr marL="222250" indent="-222250">
              <a:buFont typeface="Arial" panose="020B0604020202020204" pitchFamily="34" charset="0"/>
              <a:buChar char="•"/>
            </a:pPr>
            <a:r>
              <a:rPr lang="pt-PT" dirty="0"/>
              <a:t>depende da posição do observador relativamente ao lugar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40230" y="3848688"/>
            <a:ext cx="2663540" cy="2723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27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E71FE46-1669-5145-B6CF-EFE06A4B7D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536" y="764704"/>
            <a:ext cx="8208144" cy="4751932"/>
          </a:xfrm>
        </p:spPr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PONTOS </a:t>
            </a:r>
            <a:r>
              <a:rPr lang="en-US" b="1" smtClean="0">
                <a:solidFill>
                  <a:srgbClr val="C00000"/>
                </a:solidFill>
              </a:rPr>
              <a:t>CARDEAIS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="" xmlns:a16="http://schemas.microsoft.com/office/drawing/2014/main" id="{AFB27212-5996-7048-9720-80E9C1C4E6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9135" y="44624"/>
            <a:ext cx="6313914" cy="461665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Localização relativa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78925" y="2077770"/>
            <a:ext cx="3384376" cy="336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995936" y="169151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rgbClr val="C00000"/>
                </a:solidFill>
              </a:rPr>
              <a:t>N</a:t>
            </a:r>
          </a:p>
        </p:txBody>
      </p:sp>
      <p:sp>
        <p:nvSpPr>
          <p:cNvPr id="4" name="Rectângulo arredondado 3"/>
          <p:cNvSpPr/>
          <p:nvPr/>
        </p:nvSpPr>
        <p:spPr>
          <a:xfrm>
            <a:off x="4013938" y="1214544"/>
            <a:ext cx="1116124" cy="43669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4049942" y="1232946"/>
            <a:ext cx="104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NORTE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263301" y="358993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C00000"/>
                </a:solidFill>
              </a:rPr>
              <a:t>E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550800" y="3578111"/>
            <a:ext cx="104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ESTE</a:t>
            </a:r>
          </a:p>
        </p:txBody>
      </p:sp>
      <p:sp>
        <p:nvSpPr>
          <p:cNvPr id="14" name="Rectângulo arredondado 13"/>
          <p:cNvSpPr/>
          <p:nvPr/>
        </p:nvSpPr>
        <p:spPr>
          <a:xfrm>
            <a:off x="6550800" y="3530187"/>
            <a:ext cx="1116124" cy="43669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1762314" y="35638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rgbClr val="C00000"/>
                </a:solidFill>
              </a:rPr>
              <a:t>O</a:t>
            </a:r>
          </a:p>
        </p:txBody>
      </p:sp>
      <p:sp>
        <p:nvSpPr>
          <p:cNvPr id="16" name="Rectângulo arredondado 15"/>
          <p:cNvSpPr/>
          <p:nvPr/>
        </p:nvSpPr>
        <p:spPr>
          <a:xfrm>
            <a:off x="1403648" y="3542394"/>
            <a:ext cx="1116124" cy="43669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1439652" y="3589938"/>
            <a:ext cx="104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OESTE</a:t>
            </a:r>
          </a:p>
        </p:txBody>
      </p:sp>
      <p:sp>
        <p:nvSpPr>
          <p:cNvPr id="18" name="Rectângulo arredondado 17"/>
          <p:cNvSpPr/>
          <p:nvPr/>
        </p:nvSpPr>
        <p:spPr>
          <a:xfrm>
            <a:off x="3975473" y="5855367"/>
            <a:ext cx="1116124" cy="43669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4044266" y="5855367"/>
            <a:ext cx="104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SUL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4406080" y="548603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C00000"/>
                </a:solidFill>
              </a:rPr>
              <a:t>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71592" y="4864826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Outras designações:</a:t>
            </a:r>
          </a:p>
          <a:p>
            <a:r>
              <a:rPr lang="pt-PT" sz="1600" b="1" dirty="0">
                <a:latin typeface="Baskerville Old Face"/>
              </a:rPr>
              <a:t>•</a:t>
            </a:r>
            <a:r>
              <a:rPr lang="pt-PT" sz="1600" b="1" dirty="0"/>
              <a:t>norte</a:t>
            </a:r>
            <a:r>
              <a:rPr lang="pt-PT" sz="1600" dirty="0"/>
              <a:t>: setentrião ou boreal</a:t>
            </a:r>
          </a:p>
          <a:p>
            <a:r>
              <a:rPr lang="pt-PT" sz="1600" b="1" dirty="0">
                <a:latin typeface="Baskerville Old Face"/>
              </a:rPr>
              <a:t>•</a:t>
            </a:r>
            <a:r>
              <a:rPr lang="pt-PT" sz="1600" b="1" dirty="0"/>
              <a:t>sul</a:t>
            </a:r>
            <a:r>
              <a:rPr lang="pt-PT" sz="1600" dirty="0"/>
              <a:t>: </a:t>
            </a:r>
            <a:r>
              <a:rPr lang="pt-PT" sz="1600" dirty="0" err="1"/>
              <a:t>meridião</a:t>
            </a:r>
            <a:r>
              <a:rPr lang="pt-PT" sz="1600" dirty="0"/>
              <a:t>, ou austral</a:t>
            </a:r>
          </a:p>
          <a:p>
            <a:r>
              <a:rPr lang="pt-PT" sz="1600" b="1" dirty="0">
                <a:latin typeface="Baskerville Old Face"/>
              </a:rPr>
              <a:t>•</a:t>
            </a:r>
            <a:r>
              <a:rPr lang="pt-PT" sz="1600" b="1" dirty="0"/>
              <a:t>oeste</a:t>
            </a:r>
            <a:r>
              <a:rPr lang="pt-PT" sz="1600" dirty="0"/>
              <a:t>: poente, ocaso ou ocidente</a:t>
            </a:r>
          </a:p>
          <a:p>
            <a:r>
              <a:rPr lang="pt-PT" sz="1600" b="1" dirty="0">
                <a:latin typeface="Baskerville Old Face"/>
              </a:rPr>
              <a:t>•</a:t>
            </a:r>
            <a:r>
              <a:rPr lang="pt-PT" sz="1600" b="1" dirty="0"/>
              <a:t>este</a:t>
            </a:r>
            <a:r>
              <a:rPr lang="pt-PT" sz="1600" dirty="0"/>
              <a:t>: nascente, leste, levante ou oriente</a:t>
            </a:r>
          </a:p>
        </p:txBody>
      </p:sp>
    </p:spTree>
    <p:extLst>
      <p:ext uri="{BB962C8B-B14F-4D97-AF65-F5344CB8AC3E}">
        <p14:creationId xmlns:p14="http://schemas.microsoft.com/office/powerpoint/2010/main" val="129667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3" grpId="0"/>
      <p:bldP spid="14" grpId="0" animBg="1"/>
      <p:bldP spid="16" grpId="0" animBg="1"/>
      <p:bldP spid="17" grpId="0"/>
      <p:bldP spid="18" grpId="0" animBg="1"/>
      <p:bldP spid="1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E71FE46-1669-5145-B6CF-EFE06A4B7D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536" y="764704"/>
            <a:ext cx="8208144" cy="4751932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PONTOS COLATERAIS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="" xmlns:a16="http://schemas.microsoft.com/office/drawing/2014/main" id="{AFB27212-5996-7048-9720-80E9C1C4E6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9135" y="44624"/>
            <a:ext cx="6313914" cy="461665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Localização relativa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82265" y="1843222"/>
            <a:ext cx="4155259" cy="413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931174" y="275585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rgbClr val="C00000"/>
                </a:solidFill>
              </a:rPr>
              <a:t>NE</a:t>
            </a:r>
          </a:p>
        </p:txBody>
      </p:sp>
      <p:sp>
        <p:nvSpPr>
          <p:cNvPr id="4" name="Rectângulo arredondado 3"/>
          <p:cNvSpPr/>
          <p:nvPr/>
        </p:nvSpPr>
        <p:spPr>
          <a:xfrm>
            <a:off x="6351504" y="2243528"/>
            <a:ext cx="1540992" cy="43669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6226668" y="2284522"/>
            <a:ext cx="1665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NORDESTE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537524" y="4891264"/>
            <a:ext cx="104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SUDESTE</a:t>
            </a:r>
          </a:p>
        </p:txBody>
      </p:sp>
      <p:sp>
        <p:nvSpPr>
          <p:cNvPr id="14" name="Rectângulo arredondado 13"/>
          <p:cNvSpPr/>
          <p:nvPr/>
        </p:nvSpPr>
        <p:spPr>
          <a:xfrm>
            <a:off x="6316541" y="4861185"/>
            <a:ext cx="1495820" cy="43669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559701" y="445457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rgbClr val="C00000"/>
                </a:solidFill>
              </a:rPr>
              <a:t>SO</a:t>
            </a:r>
          </a:p>
        </p:txBody>
      </p:sp>
      <p:sp>
        <p:nvSpPr>
          <p:cNvPr id="16" name="Rectângulo arredondado 15"/>
          <p:cNvSpPr/>
          <p:nvPr/>
        </p:nvSpPr>
        <p:spPr>
          <a:xfrm>
            <a:off x="1632854" y="2250522"/>
            <a:ext cx="1498822" cy="43733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1599224" y="2251004"/>
            <a:ext cx="15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NOROESTE</a:t>
            </a:r>
          </a:p>
        </p:txBody>
      </p:sp>
      <p:sp>
        <p:nvSpPr>
          <p:cNvPr id="18" name="Rectângulo arredondado 17"/>
          <p:cNvSpPr/>
          <p:nvPr/>
        </p:nvSpPr>
        <p:spPr>
          <a:xfrm>
            <a:off x="1599224" y="4823902"/>
            <a:ext cx="1536541" cy="43669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1645447" y="4857583"/>
            <a:ext cx="1490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SUDOESTE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2720255" y="270575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rgbClr val="C00000"/>
                </a:solidFill>
              </a:rPr>
              <a:t>NO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4849322" y="454925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rgbClr val="C00000"/>
                </a:solidFill>
              </a:rPr>
              <a:t>SE</a:t>
            </a:r>
          </a:p>
        </p:txBody>
      </p:sp>
    </p:spTree>
    <p:extLst>
      <p:ext uri="{BB962C8B-B14F-4D97-AF65-F5344CB8AC3E}">
        <p14:creationId xmlns:p14="http://schemas.microsoft.com/office/powerpoint/2010/main" val="345529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3" grpId="0"/>
      <p:bldP spid="14" grpId="0" animBg="1"/>
      <p:bldP spid="16" grpId="0" animBg="1"/>
      <p:bldP spid="17" grpId="0"/>
      <p:bldP spid="18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E71FE46-1669-5145-B6CF-EFE06A4B7D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536" y="764704"/>
            <a:ext cx="8208144" cy="4751932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PONTOS INTERMÉDIOS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="" xmlns:a16="http://schemas.microsoft.com/office/drawing/2014/main" id="{AFB27212-5996-7048-9720-80E9C1C4E6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9135" y="44624"/>
            <a:ext cx="6313914" cy="461665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Localização relativa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82265" y="1843222"/>
            <a:ext cx="4155259" cy="413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035958" y="321297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rgbClr val="C00000"/>
                </a:solidFill>
              </a:rPr>
              <a:t>ENE</a:t>
            </a:r>
          </a:p>
        </p:txBody>
      </p:sp>
      <p:sp>
        <p:nvSpPr>
          <p:cNvPr id="4" name="Rectângulo arredondado 3"/>
          <p:cNvSpPr/>
          <p:nvPr/>
        </p:nvSpPr>
        <p:spPr>
          <a:xfrm>
            <a:off x="5925672" y="1915190"/>
            <a:ext cx="2030704" cy="43669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5807800" y="1915190"/>
            <a:ext cx="214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NOR-NORDESTE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188086" y="5033458"/>
            <a:ext cx="1540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SU-SUDESTE</a:t>
            </a:r>
          </a:p>
        </p:txBody>
      </p:sp>
      <p:sp>
        <p:nvSpPr>
          <p:cNvPr id="14" name="Rectângulo arredondado 13"/>
          <p:cNvSpPr/>
          <p:nvPr/>
        </p:nvSpPr>
        <p:spPr>
          <a:xfrm>
            <a:off x="6075494" y="4999777"/>
            <a:ext cx="1872208" cy="43669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116048" y="46392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rgbClr val="C00000"/>
                </a:solidFill>
              </a:rPr>
              <a:t>SSO</a:t>
            </a:r>
          </a:p>
        </p:txBody>
      </p:sp>
      <p:sp>
        <p:nvSpPr>
          <p:cNvPr id="16" name="Rectângulo arredondado 15"/>
          <p:cNvSpPr/>
          <p:nvPr/>
        </p:nvSpPr>
        <p:spPr>
          <a:xfrm>
            <a:off x="1547664" y="1953337"/>
            <a:ext cx="1988147" cy="43733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1547664" y="1987337"/>
            <a:ext cx="2032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NOR-NOROESTE</a:t>
            </a:r>
          </a:p>
        </p:txBody>
      </p:sp>
      <p:sp>
        <p:nvSpPr>
          <p:cNvPr id="18" name="Rectângulo arredondado 17"/>
          <p:cNvSpPr/>
          <p:nvPr/>
        </p:nvSpPr>
        <p:spPr>
          <a:xfrm>
            <a:off x="1529802" y="5126825"/>
            <a:ext cx="1913726" cy="43669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1547664" y="5178934"/>
            <a:ext cx="1878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SU-SUDOESTE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3142128" y="265385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rgbClr val="C00000"/>
                </a:solidFill>
              </a:rPr>
              <a:t>NNO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4399013" y="468774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rgbClr val="C00000"/>
                </a:solidFill>
              </a:rPr>
              <a:t>SSE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4399013" y="262893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rgbClr val="C00000"/>
                </a:solidFill>
              </a:rPr>
              <a:t>NNE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2566064" y="321297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rgbClr val="C00000"/>
                </a:solidFill>
              </a:rPr>
              <a:t>ONO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4975077" y="407707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rgbClr val="C00000"/>
                </a:solidFill>
              </a:rPr>
              <a:t>ESE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2578857" y="407707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rgbClr val="C00000"/>
                </a:solidFill>
              </a:rPr>
              <a:t>OSO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1043117" y="3090774"/>
            <a:ext cx="1720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OÉS-NOROESTE</a:t>
            </a:r>
          </a:p>
        </p:txBody>
      </p:sp>
      <p:sp>
        <p:nvSpPr>
          <p:cNvPr id="27" name="Rectângulo arredondado 26"/>
          <p:cNvSpPr/>
          <p:nvPr/>
        </p:nvSpPr>
        <p:spPr>
          <a:xfrm>
            <a:off x="6506289" y="4077072"/>
            <a:ext cx="1872208" cy="43669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8" name="Rectângulo arredondado 27"/>
          <p:cNvSpPr/>
          <p:nvPr/>
        </p:nvSpPr>
        <p:spPr>
          <a:xfrm>
            <a:off x="961676" y="4202067"/>
            <a:ext cx="1872208" cy="43669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0" name="Rectângulo arredondado 29"/>
          <p:cNvSpPr/>
          <p:nvPr/>
        </p:nvSpPr>
        <p:spPr>
          <a:xfrm>
            <a:off x="947645" y="3056266"/>
            <a:ext cx="1911528" cy="43669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1" name="Rectângulo arredondado 30"/>
          <p:cNvSpPr/>
          <p:nvPr/>
        </p:nvSpPr>
        <p:spPr>
          <a:xfrm>
            <a:off x="6640714" y="3013677"/>
            <a:ext cx="1603358" cy="43669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961676" y="4237792"/>
            <a:ext cx="1720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OÉS-SUDOESTE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6655173" y="4077072"/>
            <a:ext cx="1540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ÉS-SUDESTE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6703183" y="3056266"/>
            <a:ext cx="1540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ÉS-NORDESTE</a:t>
            </a:r>
          </a:p>
        </p:txBody>
      </p:sp>
    </p:spTree>
    <p:extLst>
      <p:ext uri="{BB962C8B-B14F-4D97-AF65-F5344CB8AC3E}">
        <p14:creationId xmlns:p14="http://schemas.microsoft.com/office/powerpoint/2010/main" val="214972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3" grpId="0"/>
      <p:bldP spid="14" grpId="0" animBg="1"/>
      <p:bldP spid="16" grpId="0" animBg="1"/>
      <p:bldP spid="17" grpId="0"/>
      <p:bldP spid="18" grpId="0" animBg="1"/>
      <p:bldP spid="19" grpId="0"/>
      <p:bldP spid="26" grpId="0"/>
      <p:bldP spid="27" grpId="0" animBg="1"/>
      <p:bldP spid="28" grpId="0" animBg="1"/>
      <p:bldP spid="30" grpId="0" animBg="1"/>
      <p:bldP spid="31" grpId="0" animBg="1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95736" y="1790598"/>
            <a:ext cx="4678537" cy="466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E71FE46-1669-5145-B6CF-EFE06A4B7D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536" y="764704"/>
            <a:ext cx="8208144" cy="4751932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ROSA DOS VENTOS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FB27212-5996-7048-9720-80E9C1C4E6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Localização relativa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15025" y="1647972"/>
            <a:ext cx="1872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Pontos cardeais</a:t>
            </a:r>
          </a:p>
          <a:p>
            <a:r>
              <a:rPr lang="pt-PT" dirty="0">
                <a:solidFill>
                  <a:srgbClr val="FFC000"/>
                </a:solidFill>
              </a:rPr>
              <a:t>N</a:t>
            </a:r>
            <a:r>
              <a:rPr lang="pt-PT" dirty="0"/>
              <a:t> - norte</a:t>
            </a:r>
          </a:p>
          <a:p>
            <a:r>
              <a:rPr lang="pt-PT" b="1" dirty="0">
                <a:solidFill>
                  <a:srgbClr val="FFC000"/>
                </a:solidFill>
              </a:rPr>
              <a:t>S</a:t>
            </a:r>
            <a:r>
              <a:rPr lang="pt-PT" dirty="0"/>
              <a:t> - sul</a:t>
            </a:r>
          </a:p>
          <a:p>
            <a:r>
              <a:rPr lang="pt-PT" b="1" dirty="0">
                <a:solidFill>
                  <a:srgbClr val="FFC000"/>
                </a:solidFill>
              </a:rPr>
              <a:t>E </a:t>
            </a:r>
            <a:r>
              <a:rPr lang="pt-PT" dirty="0"/>
              <a:t>- este</a:t>
            </a:r>
          </a:p>
          <a:p>
            <a:r>
              <a:rPr lang="pt-PT" b="1" dirty="0">
                <a:solidFill>
                  <a:srgbClr val="FFC000"/>
                </a:solidFill>
              </a:rPr>
              <a:t>O</a:t>
            </a:r>
            <a:r>
              <a:rPr lang="pt-PT" dirty="0"/>
              <a:t> - oeste</a:t>
            </a:r>
          </a:p>
          <a:p>
            <a:endParaRPr lang="pt-PT" dirty="0"/>
          </a:p>
        </p:txBody>
      </p:sp>
      <p:sp>
        <p:nvSpPr>
          <p:cNvPr id="7" name="CaixaDeTexto 6"/>
          <p:cNvSpPr txBox="1"/>
          <p:nvPr/>
        </p:nvSpPr>
        <p:spPr>
          <a:xfrm>
            <a:off x="409462" y="3789040"/>
            <a:ext cx="1872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Pontos colaterais</a:t>
            </a:r>
          </a:p>
          <a:p>
            <a:r>
              <a:rPr lang="pt-PT" b="1" dirty="0">
                <a:solidFill>
                  <a:schemeClr val="accent5">
                    <a:lumMod val="50000"/>
                  </a:schemeClr>
                </a:solidFill>
              </a:rPr>
              <a:t>N</a:t>
            </a:r>
            <a:r>
              <a:rPr lang="pt-PT" b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PT" dirty="0"/>
              <a:t>- nordeste</a:t>
            </a:r>
          </a:p>
          <a:p>
            <a:r>
              <a:rPr lang="pt-PT" b="1" dirty="0">
                <a:solidFill>
                  <a:schemeClr val="accent5">
                    <a:lumMod val="50000"/>
                  </a:schemeClr>
                </a:solidFill>
              </a:rPr>
              <a:t>S</a:t>
            </a:r>
            <a:r>
              <a:rPr lang="pt-PT" b="1" dirty="0">
                <a:solidFill>
                  <a:schemeClr val="accent1"/>
                </a:solidFill>
              </a:rPr>
              <a:t>E</a:t>
            </a:r>
            <a:r>
              <a:rPr lang="pt-PT" dirty="0"/>
              <a:t> – sudeste</a:t>
            </a:r>
          </a:p>
          <a:p>
            <a:r>
              <a:rPr lang="pt-PT" b="1" dirty="0">
                <a:solidFill>
                  <a:schemeClr val="accent5">
                    <a:lumMod val="50000"/>
                  </a:schemeClr>
                </a:solidFill>
              </a:rPr>
              <a:t>N</a:t>
            </a:r>
            <a:r>
              <a:rPr lang="pt-PT" b="1" dirty="0">
                <a:solidFill>
                  <a:schemeClr val="accent1"/>
                </a:solidFill>
              </a:rPr>
              <a:t>O</a:t>
            </a:r>
            <a:r>
              <a:rPr lang="pt-PT" dirty="0"/>
              <a:t> - noroeste</a:t>
            </a:r>
          </a:p>
          <a:p>
            <a:r>
              <a:rPr lang="pt-PT" b="1" dirty="0">
                <a:solidFill>
                  <a:schemeClr val="accent5">
                    <a:lumMod val="50000"/>
                  </a:schemeClr>
                </a:solidFill>
              </a:rPr>
              <a:t>S</a:t>
            </a:r>
            <a:r>
              <a:rPr lang="pt-PT" b="1" dirty="0">
                <a:solidFill>
                  <a:schemeClr val="accent1"/>
                </a:solidFill>
              </a:rPr>
              <a:t>O</a:t>
            </a:r>
            <a:r>
              <a:rPr lang="pt-PT" b="1" dirty="0">
                <a:solidFill>
                  <a:srgbClr val="FFC000"/>
                </a:solidFill>
              </a:rPr>
              <a:t> </a:t>
            </a:r>
            <a:r>
              <a:rPr lang="pt-PT" dirty="0"/>
              <a:t>- sudoeste</a:t>
            </a:r>
          </a:p>
          <a:p>
            <a:endParaRPr lang="pt-PT" dirty="0"/>
          </a:p>
        </p:txBody>
      </p:sp>
      <p:sp>
        <p:nvSpPr>
          <p:cNvPr id="8" name="CaixaDeTexto 7"/>
          <p:cNvSpPr txBox="1"/>
          <p:nvPr/>
        </p:nvSpPr>
        <p:spPr>
          <a:xfrm>
            <a:off x="6834013" y="3501008"/>
            <a:ext cx="21622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Pontos intermédios</a:t>
            </a:r>
          </a:p>
          <a:p>
            <a:r>
              <a:rPr lang="pt-PT" b="1" dirty="0">
                <a:solidFill>
                  <a:srgbClr val="FF0000"/>
                </a:solidFill>
              </a:rPr>
              <a:t>N</a:t>
            </a:r>
            <a:r>
              <a:rPr lang="pt-PT" b="1" dirty="0">
                <a:solidFill>
                  <a:schemeClr val="accent6"/>
                </a:solidFill>
              </a:rPr>
              <a:t>NE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PT" dirty="0"/>
              <a:t>- nor-nordeste</a:t>
            </a:r>
          </a:p>
          <a:p>
            <a:r>
              <a:rPr lang="pt-PT" b="1" dirty="0">
                <a:solidFill>
                  <a:srgbClr val="FF0000"/>
                </a:solidFill>
              </a:rPr>
              <a:t>E</a:t>
            </a:r>
            <a:r>
              <a:rPr lang="pt-PT" b="1" dirty="0">
                <a:solidFill>
                  <a:schemeClr val="accent6"/>
                </a:solidFill>
              </a:rPr>
              <a:t>NE</a:t>
            </a:r>
            <a:r>
              <a:rPr lang="pt-PT" dirty="0"/>
              <a:t> - és-nordeste</a:t>
            </a:r>
          </a:p>
          <a:p>
            <a:r>
              <a:rPr lang="pt-PT" b="1" dirty="0">
                <a:solidFill>
                  <a:srgbClr val="FF0000"/>
                </a:solidFill>
              </a:rPr>
              <a:t>E</a:t>
            </a:r>
            <a:r>
              <a:rPr lang="pt-PT" b="1" dirty="0">
                <a:solidFill>
                  <a:schemeClr val="accent6"/>
                </a:solidFill>
              </a:rPr>
              <a:t>SE</a:t>
            </a:r>
            <a:r>
              <a:rPr lang="pt-PT" dirty="0"/>
              <a:t> - és-sudeste</a:t>
            </a:r>
          </a:p>
          <a:p>
            <a:r>
              <a:rPr lang="pt-PT" b="1" dirty="0">
                <a:solidFill>
                  <a:srgbClr val="FF0000"/>
                </a:solidFill>
              </a:rPr>
              <a:t>S</a:t>
            </a:r>
            <a:r>
              <a:rPr lang="pt-PT" b="1" dirty="0">
                <a:solidFill>
                  <a:schemeClr val="accent6"/>
                </a:solidFill>
              </a:rPr>
              <a:t>SE</a:t>
            </a:r>
            <a:r>
              <a:rPr lang="pt-PT" b="1" dirty="0">
                <a:solidFill>
                  <a:srgbClr val="FFC000"/>
                </a:solidFill>
              </a:rPr>
              <a:t> </a:t>
            </a:r>
            <a:r>
              <a:rPr lang="pt-PT" dirty="0"/>
              <a:t>- su-sudeste</a:t>
            </a:r>
          </a:p>
          <a:p>
            <a:r>
              <a:rPr lang="pt-PT" b="1" dirty="0">
                <a:solidFill>
                  <a:srgbClr val="FF0000"/>
                </a:solidFill>
              </a:rPr>
              <a:t>S</a:t>
            </a:r>
            <a:r>
              <a:rPr lang="pt-PT" b="1" dirty="0">
                <a:solidFill>
                  <a:schemeClr val="accent6"/>
                </a:solidFill>
              </a:rPr>
              <a:t>SO</a:t>
            </a:r>
            <a:r>
              <a:rPr lang="pt-PT" dirty="0"/>
              <a:t> - su-sudoeste</a:t>
            </a:r>
          </a:p>
          <a:p>
            <a:r>
              <a:rPr lang="pt-PT" b="1" dirty="0">
                <a:solidFill>
                  <a:srgbClr val="FF0000"/>
                </a:solidFill>
              </a:rPr>
              <a:t>O</a:t>
            </a:r>
            <a:r>
              <a:rPr lang="pt-PT" b="1" dirty="0">
                <a:solidFill>
                  <a:schemeClr val="accent6"/>
                </a:solidFill>
              </a:rPr>
              <a:t>SO</a:t>
            </a:r>
            <a:r>
              <a:rPr lang="pt-PT" dirty="0"/>
              <a:t> - oés-sudoeste</a:t>
            </a:r>
          </a:p>
          <a:p>
            <a:r>
              <a:rPr lang="pt-PT" b="1" dirty="0">
                <a:solidFill>
                  <a:srgbClr val="FF0000"/>
                </a:solidFill>
              </a:rPr>
              <a:t>O</a:t>
            </a:r>
            <a:r>
              <a:rPr lang="pt-PT" b="1" dirty="0">
                <a:solidFill>
                  <a:schemeClr val="accent6"/>
                </a:solidFill>
              </a:rPr>
              <a:t>NO</a:t>
            </a:r>
            <a:r>
              <a:rPr lang="pt-PT" dirty="0"/>
              <a:t> - oés-noroeste</a:t>
            </a:r>
          </a:p>
          <a:p>
            <a:r>
              <a:rPr lang="pt-PT" b="1" dirty="0">
                <a:solidFill>
                  <a:srgbClr val="FF0000"/>
                </a:solidFill>
              </a:rPr>
              <a:t>N</a:t>
            </a:r>
            <a:r>
              <a:rPr lang="pt-PT" b="1" dirty="0">
                <a:solidFill>
                  <a:schemeClr val="accent6"/>
                </a:solidFill>
              </a:rPr>
              <a:t>NO</a:t>
            </a:r>
            <a:r>
              <a:rPr lang="pt-PT" dirty="0"/>
              <a:t> - nor-noroeste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1681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extLst>
              <a:ext uri="{FF2B5EF4-FFF2-40B4-BE49-F238E27FC236}">
                <a16:creationId xmlns="" xmlns:a16="http://schemas.microsoft.com/office/drawing/2014/main" id="{A790691F-FC68-428F-A0B1-94B3AB332B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" t="31137" r="47189" b="19045"/>
          <a:stretch/>
        </p:blipFill>
        <p:spPr bwMode="auto">
          <a:xfrm>
            <a:off x="4198099" y="1943031"/>
            <a:ext cx="4826656" cy="3373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4100" name="Group 1">
            <a:extLst>
              <a:ext uri="{FF2B5EF4-FFF2-40B4-BE49-F238E27FC236}">
                <a16:creationId xmlns="" xmlns:a16="http://schemas.microsoft.com/office/drawing/2014/main" id="{05A90E3F-57B9-41C0-9DAD-BB7E86F4F495}"/>
              </a:ext>
            </a:extLst>
          </p:cNvPr>
          <p:cNvGrpSpPr>
            <a:grpSpLocks/>
          </p:cNvGrpSpPr>
          <p:nvPr/>
        </p:nvGrpSpPr>
        <p:grpSpPr bwMode="auto">
          <a:xfrm>
            <a:off x="45533" y="5734050"/>
            <a:ext cx="9144000" cy="266700"/>
            <a:chOff x="0" y="4876007"/>
            <a:chExt cx="9144000" cy="26749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9DDBAA04-2B24-4CFC-8C48-BC8757AB0CEE}"/>
                </a:ext>
              </a:extLst>
            </p:cNvPr>
            <p:cNvSpPr/>
            <p:nvPr/>
          </p:nvSpPr>
          <p:spPr>
            <a:xfrm>
              <a:off x="0" y="4876007"/>
              <a:ext cx="9144000" cy="267494"/>
            </a:xfrm>
            <a:prstGeom prst="rect">
              <a:avLst/>
            </a:prstGeom>
            <a:solidFill>
              <a:srgbClr val="ED4D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>
                <a:solidFill>
                  <a:srgbClr val="ED4D30"/>
                </a:solidFill>
                <a:latin typeface="Calibri"/>
              </a:endParaRPr>
            </a:p>
          </p:txBody>
        </p:sp>
        <p:pic>
          <p:nvPicPr>
            <p:cNvPr id="4114" name="Picture 4" descr="C:\Users\mcmiranda.LEYA\Desktop\Asset 3.png">
              <a:extLst>
                <a:ext uri="{FF2B5EF4-FFF2-40B4-BE49-F238E27FC236}">
                  <a16:creationId xmlns="" xmlns:a16="http://schemas.microsoft.com/office/drawing/2014/main" id="{9A32E7C9-B7AA-4320-A36A-7AA6235490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7496" y="4876007"/>
              <a:ext cx="636504" cy="267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5" name="Picture 5" descr="C:\Users\mcmiranda.LEYA\Desktop\Asset 2.png">
              <a:extLst>
                <a:ext uri="{FF2B5EF4-FFF2-40B4-BE49-F238E27FC236}">
                  <a16:creationId xmlns="" xmlns:a16="http://schemas.microsoft.com/office/drawing/2014/main" id="{C1C226B4-7C72-465F-B4E8-8B2B4695EC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4946754"/>
              <a:ext cx="511267" cy="12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ound Same Side Corner Rectangle 9">
            <a:extLst>
              <a:ext uri="{FF2B5EF4-FFF2-40B4-BE49-F238E27FC236}">
                <a16:creationId xmlns="" xmlns:a16="http://schemas.microsoft.com/office/drawing/2014/main" id="{B2E8BAE0-AC4D-4410-97E3-14A7787C55AD}"/>
              </a:ext>
            </a:extLst>
          </p:cNvPr>
          <p:cNvSpPr/>
          <p:nvPr/>
        </p:nvSpPr>
        <p:spPr>
          <a:xfrm rot="5400000">
            <a:off x="1206578" y="-218664"/>
            <a:ext cx="369333" cy="276111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D4D3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03" name="TextBox 10">
            <a:extLst>
              <a:ext uri="{FF2B5EF4-FFF2-40B4-BE49-F238E27FC236}">
                <a16:creationId xmlns="" xmlns:a16="http://schemas.microsoft.com/office/drawing/2014/main" id="{106CDF11-5F06-4B96-8A25-285664012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67374"/>
            <a:ext cx="180530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 altLang="pt-PT" sz="700" b="1" dirty="0">
                <a:solidFill>
                  <a:prstClr val="white"/>
                </a:solidFill>
                <a:cs typeface="Arial" panose="020B0604020202020204" pitchFamily="34" charset="0"/>
              </a:rPr>
              <a:t>Mapa-Mundo 7.</a:t>
            </a:r>
            <a:r>
              <a:rPr lang="pt-PT" altLang="pt-PT" sz="700" b="1" baseline="30000" dirty="0">
                <a:solidFill>
                  <a:prstClr val="white"/>
                </a:solidFill>
                <a:cs typeface="Arial" panose="020B0604020202020204" pitchFamily="34" charset="0"/>
              </a:rPr>
              <a:t>o</a:t>
            </a:r>
            <a:r>
              <a:rPr lang="pt-PT" altLang="pt-PT" sz="700" b="1" dirty="0">
                <a:solidFill>
                  <a:prstClr val="white"/>
                </a:solidFill>
                <a:cs typeface="Arial" panose="020B0604020202020204" pitchFamily="34" charset="0"/>
              </a:rPr>
              <a:t> Ano | Localização relativa</a:t>
            </a:r>
            <a:endParaRPr lang="pt-PT" altLang="pt-PT" sz="7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4102" name="TextBox 11">
            <a:extLst>
              <a:ext uri="{FF2B5EF4-FFF2-40B4-BE49-F238E27FC236}">
                <a16:creationId xmlns="" xmlns:a16="http://schemas.microsoft.com/office/drawing/2014/main" id="{174418A4-6149-4555-B4A8-7D89A7ADF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6" y="929706"/>
            <a:ext cx="27611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pt-PT" sz="2400" b="1" dirty="0" err="1">
                <a:solidFill>
                  <a:prstClr val="white"/>
                </a:solidFill>
                <a:cs typeface="Arial" panose="020B0604020202020204" pitchFamily="34" charset="0"/>
              </a:rPr>
              <a:t>Localização</a:t>
            </a:r>
            <a:r>
              <a:rPr lang="en-GB" altLang="pt-PT" sz="2400" b="1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GB" altLang="pt-PT" sz="2400" b="1" dirty="0" err="1">
                <a:solidFill>
                  <a:prstClr val="white"/>
                </a:solidFill>
                <a:cs typeface="Arial" panose="020B0604020202020204" pitchFamily="34" charset="0"/>
              </a:rPr>
              <a:t>relativa</a:t>
            </a:r>
            <a:endParaRPr lang="pt-PT" altLang="pt-PT" sz="2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grpSp>
        <p:nvGrpSpPr>
          <p:cNvPr id="12" name="Agrupar 11">
            <a:extLst>
              <a:ext uri="{FF2B5EF4-FFF2-40B4-BE49-F238E27FC236}">
                <a16:creationId xmlns="" xmlns:a16="http://schemas.microsoft.com/office/drawing/2014/main" id="{6C649B44-E537-44E1-B35F-0F2117B8F25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198099" y="4963035"/>
            <a:ext cx="2400270" cy="369332"/>
            <a:chOff x="3823041" y="909845"/>
            <a:chExt cx="5141448" cy="352058"/>
          </a:xfrm>
        </p:grpSpPr>
        <p:sp>
          <p:nvSpPr>
            <p:cNvPr id="14" name="Round Same Side Corner Rectangle 26">
              <a:extLst>
                <a:ext uri="{FF2B5EF4-FFF2-40B4-BE49-F238E27FC236}">
                  <a16:creationId xmlns="" xmlns:a16="http://schemas.microsoft.com/office/drawing/2014/main" id="{5F8D67F3-B415-466D-AD41-7BE048A4CDF5}"/>
                </a:ext>
              </a:extLst>
            </p:cNvPr>
            <p:cNvSpPr/>
            <p:nvPr/>
          </p:nvSpPr>
          <p:spPr>
            <a:xfrm rot="5400000" flipV="1">
              <a:off x="6415830" y="-1286276"/>
              <a:ext cx="343022" cy="47511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D4D3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CaixaDeTexto 20">
              <a:extLst>
                <a:ext uri="{FF2B5EF4-FFF2-40B4-BE49-F238E27FC236}">
                  <a16:creationId xmlns="" xmlns:a16="http://schemas.microsoft.com/office/drawing/2014/main" id="{CAF53AF0-F2C1-431E-A2C6-3B9AA6BFF383}"/>
                </a:ext>
              </a:extLst>
            </p:cNvPr>
            <p:cNvSpPr txBox="1"/>
            <p:nvPr/>
          </p:nvSpPr>
          <p:spPr>
            <a:xfrm>
              <a:off x="3823041" y="909845"/>
              <a:ext cx="5141448" cy="3520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PT" dirty="0">
                  <a:solidFill>
                    <a:prstClr val="white"/>
                  </a:solidFill>
                  <a:latin typeface="Calibri"/>
                </a:rPr>
                <a:t>Pontos de referência.</a:t>
              </a:r>
            </a:p>
          </p:txBody>
        </p:sp>
      </p:grpSp>
      <p:grpSp>
        <p:nvGrpSpPr>
          <p:cNvPr id="19" name="Agrupar 18">
            <a:extLst>
              <a:ext uri="{FF2B5EF4-FFF2-40B4-BE49-F238E27FC236}">
                <a16:creationId xmlns="" xmlns:a16="http://schemas.microsoft.com/office/drawing/2014/main" id="{3A1D98C0-DBD0-49F1-ADB4-A0B53A5A5D7A}"/>
              </a:ext>
            </a:extLst>
          </p:cNvPr>
          <p:cNvGrpSpPr>
            <a:grpSpLocks/>
          </p:cNvGrpSpPr>
          <p:nvPr/>
        </p:nvGrpSpPr>
        <p:grpSpPr bwMode="auto">
          <a:xfrm>
            <a:off x="6840023" y="1943030"/>
            <a:ext cx="2179757" cy="369332"/>
            <a:chOff x="4211782" y="909846"/>
            <a:chExt cx="4752706" cy="368778"/>
          </a:xfrm>
        </p:grpSpPr>
        <p:sp>
          <p:nvSpPr>
            <p:cNvPr id="20" name="Round Same Side Corner Rectangle 26">
              <a:extLst>
                <a:ext uri="{FF2B5EF4-FFF2-40B4-BE49-F238E27FC236}">
                  <a16:creationId xmlns="" xmlns:a16="http://schemas.microsoft.com/office/drawing/2014/main" id="{066DA19E-C42F-44A6-820D-1F169675AF5B}"/>
                </a:ext>
              </a:extLst>
            </p:cNvPr>
            <p:cNvSpPr/>
            <p:nvPr/>
          </p:nvSpPr>
          <p:spPr>
            <a:xfrm rot="5400000" flipV="1">
              <a:off x="6415830" y="-1286276"/>
              <a:ext cx="343022" cy="47511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D4D3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="" xmlns:a16="http://schemas.microsoft.com/office/drawing/2014/main" id="{73BFA600-D141-44E8-8C31-74AFFFD06391}"/>
                </a:ext>
              </a:extLst>
            </p:cNvPr>
            <p:cNvSpPr txBox="1"/>
            <p:nvPr/>
          </p:nvSpPr>
          <p:spPr>
            <a:xfrm>
              <a:off x="4499817" y="909846"/>
              <a:ext cx="4464671" cy="3687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PT" dirty="0">
                  <a:solidFill>
                    <a:prstClr val="white"/>
                  </a:solidFill>
                  <a:latin typeface="Calibri"/>
                </a:rPr>
                <a:t>Orientação relativa</a:t>
              </a:r>
            </a:p>
          </p:txBody>
        </p:sp>
      </p:grpSp>
      <p:sp>
        <p:nvSpPr>
          <p:cNvPr id="22" name="CaixaDeTexto 21">
            <a:extLst>
              <a:ext uri="{FF2B5EF4-FFF2-40B4-BE49-F238E27FC236}">
                <a16:creationId xmlns="" xmlns:a16="http://schemas.microsoft.com/office/drawing/2014/main" id="{315F35F8-CEE4-4F05-95D6-1AA047BC98D7}"/>
              </a:ext>
            </a:extLst>
          </p:cNvPr>
          <p:cNvSpPr txBox="1"/>
          <p:nvPr/>
        </p:nvSpPr>
        <p:spPr>
          <a:xfrm>
            <a:off x="10686" y="1742320"/>
            <a:ext cx="4075553" cy="4204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dirty="0">
                <a:solidFill>
                  <a:prstClr val="black"/>
                </a:solidFill>
                <a:latin typeface="Calibri" panose="020F0502020204030204" pitchFamily="34" charset="0"/>
              </a:rPr>
              <a:t>A </a:t>
            </a:r>
            <a:r>
              <a:rPr lang="pt-PT" b="1" dirty="0">
                <a:solidFill>
                  <a:prstClr val="black"/>
                </a:solidFill>
                <a:latin typeface="Calibri" panose="020F0502020204030204" pitchFamily="34" charset="0"/>
              </a:rPr>
              <a:t>localização relativa </a:t>
            </a:r>
            <a:r>
              <a:rPr lang="pt-PT" dirty="0">
                <a:solidFill>
                  <a:prstClr val="black"/>
                </a:solidFill>
                <a:latin typeface="Calibri" panose="020F0502020204030204" pitchFamily="34" charset="0"/>
              </a:rPr>
              <a:t>de um lugar depende sempre do lugar que lhe serve de referência, ou seja, do </a:t>
            </a:r>
            <a:r>
              <a:rPr lang="pt-PT" b="1" dirty="0">
                <a:solidFill>
                  <a:prstClr val="black"/>
                </a:solidFill>
                <a:latin typeface="Calibri" panose="020F0502020204030204" pitchFamily="34" charset="0"/>
              </a:rPr>
              <a:t>ponto de referência</a:t>
            </a:r>
            <a:r>
              <a:rPr lang="pt-PT" dirty="0">
                <a:solidFill>
                  <a:prstClr val="black"/>
                </a:solidFill>
                <a:latin typeface="Calibri" panose="020F0502020204030204" pitchFamily="34" charset="0"/>
              </a:rPr>
              <a:t>;</a:t>
            </a:r>
          </a:p>
          <a:p>
            <a:pPr marL="28575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dirty="0">
                <a:solidFill>
                  <a:prstClr val="black"/>
                </a:solidFill>
                <a:latin typeface="Calibri" panose="020F0502020204030204" pitchFamily="34" charset="0"/>
              </a:rPr>
              <a:t>Por exemplo:</a:t>
            </a:r>
          </a:p>
          <a:p>
            <a:pPr marL="641350" lvl="1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t-PT" dirty="0">
                <a:solidFill>
                  <a:prstClr val="black"/>
                </a:solidFill>
                <a:latin typeface="Calibri" panose="020F0502020204030204" pitchFamily="34" charset="0"/>
              </a:rPr>
              <a:t>A Europa está a </a:t>
            </a:r>
            <a:r>
              <a:rPr lang="pt-PT" b="1" dirty="0">
                <a:solidFill>
                  <a:prstClr val="black"/>
                </a:solidFill>
                <a:latin typeface="Calibri" panose="020F0502020204030204" pitchFamily="34" charset="0"/>
              </a:rPr>
              <a:t>norte</a:t>
            </a:r>
            <a:r>
              <a:rPr lang="pt-PT" dirty="0">
                <a:solidFill>
                  <a:prstClr val="black"/>
                </a:solidFill>
                <a:latin typeface="Calibri" panose="020F0502020204030204" pitchFamily="34" charset="0"/>
              </a:rPr>
              <a:t> de África;</a:t>
            </a:r>
          </a:p>
          <a:p>
            <a:pPr marL="641350" lvl="1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t-PT" dirty="0">
                <a:solidFill>
                  <a:prstClr val="black"/>
                </a:solidFill>
                <a:latin typeface="Calibri" panose="020F0502020204030204" pitchFamily="34" charset="0"/>
              </a:rPr>
              <a:t>A Oceânia está a </a:t>
            </a:r>
            <a:r>
              <a:rPr lang="pt-PT" b="1" dirty="0">
                <a:solidFill>
                  <a:prstClr val="black"/>
                </a:solidFill>
                <a:latin typeface="Calibri" panose="020F0502020204030204" pitchFamily="34" charset="0"/>
              </a:rPr>
              <a:t>sudeste</a:t>
            </a:r>
            <a:r>
              <a:rPr lang="pt-PT" dirty="0">
                <a:solidFill>
                  <a:prstClr val="black"/>
                </a:solidFill>
                <a:latin typeface="Calibri" panose="020F0502020204030204" pitchFamily="34" charset="0"/>
              </a:rPr>
              <a:t> da Europa;</a:t>
            </a:r>
          </a:p>
          <a:p>
            <a:pPr marL="641350" lvl="1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t-PT" dirty="0">
                <a:solidFill>
                  <a:prstClr val="black"/>
                </a:solidFill>
                <a:latin typeface="Calibri" panose="020F0502020204030204" pitchFamily="34" charset="0"/>
              </a:rPr>
              <a:t>A América está a </a:t>
            </a:r>
            <a:r>
              <a:rPr lang="pt-PT" b="1" dirty="0">
                <a:solidFill>
                  <a:prstClr val="black"/>
                </a:solidFill>
                <a:latin typeface="Calibri" panose="020F0502020204030204" pitchFamily="34" charset="0"/>
              </a:rPr>
              <a:t>oeste</a:t>
            </a:r>
            <a:r>
              <a:rPr lang="pt-PT" dirty="0">
                <a:solidFill>
                  <a:prstClr val="black"/>
                </a:solidFill>
                <a:latin typeface="Calibri" panose="020F0502020204030204" pitchFamily="34" charset="0"/>
              </a:rPr>
              <a:t> da Europa.</a:t>
            </a:r>
          </a:p>
          <a:p>
            <a:pPr marL="742950" lvl="1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t-PT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4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="" xmlns:a16="http://schemas.microsoft.com/office/drawing/2014/main" id="{49C84ACA-8E56-B348-A78C-FA7F2C0342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920" y="609092"/>
            <a:ext cx="8208143" cy="480131"/>
          </a:xfrm>
        </p:spPr>
        <p:txBody>
          <a:bodyPr/>
          <a:lstStyle/>
          <a:p>
            <a:r>
              <a:rPr lang="en-US" dirty="0" err="1"/>
              <a:t>Dinâmica</a:t>
            </a:r>
            <a:r>
              <a:rPr lang="en-US" dirty="0"/>
              <a:t> de </a:t>
            </a:r>
            <a:r>
              <a:rPr lang="en-US" dirty="0" err="1"/>
              <a:t>consolidação</a:t>
            </a:r>
            <a:r>
              <a:rPr lang="en-US" dirty="0"/>
              <a:t>…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95919" y="1095127"/>
            <a:ext cx="8136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Observa o seguinte planisfério, completando as afirmações: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4" b="3224"/>
          <a:stretch/>
        </p:blipFill>
        <p:spPr bwMode="auto">
          <a:xfrm>
            <a:off x="4113783" y="3861048"/>
            <a:ext cx="4716899" cy="237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395919" y="1775864"/>
            <a:ext cx="5535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/>
              <a:t>A. </a:t>
            </a:r>
            <a:r>
              <a:rPr lang="pt-PT" sz="2000" dirty="0"/>
              <a:t>A Europa localiza-se a _________ de África. 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95919" y="2287143"/>
            <a:ext cx="4563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/>
              <a:t>B. </a:t>
            </a:r>
            <a:r>
              <a:rPr lang="pt-PT" sz="2000" dirty="0"/>
              <a:t>A Oceânia fica a _________ da Europa.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95919" y="2798421"/>
            <a:ext cx="4635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/>
              <a:t>C. </a:t>
            </a:r>
            <a:r>
              <a:rPr lang="pt-PT" sz="2000" dirty="0"/>
              <a:t>A Ásia situa-se a _________ de África.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95919" y="3309700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/>
              <a:t>D. </a:t>
            </a:r>
            <a:r>
              <a:rPr lang="pt-PT" sz="2000" dirty="0"/>
              <a:t>O continente africano está a _________ da América.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95919" y="3820978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/>
              <a:t>E. </a:t>
            </a:r>
            <a:r>
              <a:rPr lang="pt-PT" sz="2000" dirty="0"/>
              <a:t>A Antártida localiza-se a _________. 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3132530" y="1775864"/>
            <a:ext cx="981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>
                <a:solidFill>
                  <a:srgbClr val="FF0000"/>
                </a:solidFill>
              </a:rPr>
              <a:t>norte</a:t>
            </a:r>
            <a:endParaRPr lang="pt-PT" sz="2000" dirty="0">
              <a:solidFill>
                <a:srgbClr val="FF0000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483768" y="2275474"/>
            <a:ext cx="1107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>
                <a:solidFill>
                  <a:srgbClr val="FF0000"/>
                </a:solidFill>
              </a:rPr>
              <a:t>sudeste</a:t>
            </a:r>
            <a:endParaRPr lang="pt-PT" sz="2000" dirty="0">
              <a:solidFill>
                <a:srgbClr val="FF0000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2445253" y="2805609"/>
            <a:ext cx="1262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>
                <a:solidFill>
                  <a:srgbClr val="FF0000"/>
                </a:solidFill>
              </a:rPr>
              <a:t>nordeste</a:t>
            </a:r>
            <a:endParaRPr lang="pt-PT" sz="2000" dirty="0">
              <a:solidFill>
                <a:srgbClr val="FF0000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779912" y="3302512"/>
            <a:ext cx="981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>
                <a:solidFill>
                  <a:srgbClr val="FF0000"/>
                </a:solidFill>
              </a:rPr>
              <a:t>este</a:t>
            </a:r>
            <a:endParaRPr lang="pt-PT" sz="2000" dirty="0">
              <a:solidFill>
                <a:srgbClr val="FF0000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289285" y="3820978"/>
            <a:ext cx="1066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>
                <a:solidFill>
                  <a:srgbClr val="FF0000"/>
                </a:solidFill>
              </a:rPr>
              <a:t>sul</a:t>
            </a:r>
            <a:endParaRPr lang="pt-PT" sz="2000" dirty="0">
              <a:solidFill>
                <a:srgbClr val="FF0000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910631" y="6237276"/>
            <a:ext cx="3123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Os oceanos e os continentes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="" xmlns:a16="http://schemas.microsoft.com/office/drawing/2014/main" id="{AFB27212-5996-7048-9720-80E9C1C4E6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Localização relativa</a:t>
            </a:r>
          </a:p>
        </p:txBody>
      </p:sp>
    </p:spTree>
    <p:extLst>
      <p:ext uri="{BB962C8B-B14F-4D97-AF65-F5344CB8AC3E}">
        <p14:creationId xmlns:p14="http://schemas.microsoft.com/office/powerpoint/2010/main" val="400292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000977" y="1232298"/>
            <a:ext cx="70199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b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Vamos agora localizar uns continentes em relação aos outros.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069" y="2678906"/>
            <a:ext cx="4274344" cy="305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4"/>
          <p:cNvSpPr txBox="1">
            <a:spLocks noChangeArrowheads="1"/>
          </p:cNvSpPr>
          <p:nvPr/>
        </p:nvSpPr>
        <p:spPr bwMode="auto">
          <a:xfrm>
            <a:off x="2085157" y="1821658"/>
            <a:ext cx="33650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sz="1200" b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Como localizar a Europa em relação à Ásia.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945" y="3161110"/>
            <a:ext cx="375047" cy="38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501163" y="2143127"/>
            <a:ext cx="237667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12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A Europa fica a </a:t>
            </a:r>
            <a:r>
              <a:rPr lang="pt-PT" sz="1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pitchFamily="34" charset="0"/>
                <a:cs typeface="Arial" pitchFamily="34" charset="0"/>
              </a:rPr>
              <a:t>oeste</a:t>
            </a:r>
            <a:r>
              <a:rPr lang="pt-PT" sz="12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da Ásia.</a:t>
            </a: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2245893" y="1821658"/>
            <a:ext cx="29450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sz="1200" b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Localiza a África em relação à Europa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961" y="3107532"/>
            <a:ext cx="375047" cy="38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3179694" y="2143127"/>
            <a:ext cx="230935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12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A África fica a </a:t>
            </a:r>
            <a:r>
              <a:rPr lang="pt-PT" sz="1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pitchFamily="34" charset="0"/>
                <a:cs typeface="Arial" pitchFamily="34" charset="0"/>
              </a:rPr>
              <a:t>sul</a:t>
            </a:r>
            <a:r>
              <a:rPr lang="pt-PT" sz="12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da Europa.</a:t>
            </a:r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1763690" y="1821658"/>
            <a:ext cx="31765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sz="1200" b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Localiza a Oceânia em relação à América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023" y="3161110"/>
            <a:ext cx="375047" cy="38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3072539" y="2143127"/>
            <a:ext cx="299293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12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A Oceânia fica a </a:t>
            </a:r>
            <a:r>
              <a:rPr lang="pt-PT" sz="1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pitchFamily="34" charset="0"/>
                <a:cs typeface="Arial" pitchFamily="34" charset="0"/>
              </a:rPr>
              <a:t>sudoeste</a:t>
            </a:r>
            <a:r>
              <a:rPr lang="pt-PT" sz="12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da América.</a:t>
            </a:r>
          </a:p>
        </p:txBody>
      </p:sp>
      <p:sp>
        <p:nvSpPr>
          <p:cNvPr id="13" name="Seta para a direita 12"/>
          <p:cNvSpPr/>
          <p:nvPr/>
        </p:nvSpPr>
        <p:spPr>
          <a:xfrm rot="10800000">
            <a:off x="3554742" y="3268267"/>
            <a:ext cx="428625" cy="10715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eta para a direita 13"/>
          <p:cNvSpPr/>
          <p:nvPr/>
        </p:nvSpPr>
        <p:spPr>
          <a:xfrm rot="5400000">
            <a:off x="3045750" y="3616525"/>
            <a:ext cx="321469" cy="16073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eta para a direita 14"/>
          <p:cNvSpPr/>
          <p:nvPr/>
        </p:nvSpPr>
        <p:spPr>
          <a:xfrm rot="8138317">
            <a:off x="4587014" y="3961210"/>
            <a:ext cx="1438275" cy="16787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ixaDeTexto 15"/>
          <p:cNvSpPr txBox="1">
            <a:spLocks noChangeArrowheads="1"/>
          </p:cNvSpPr>
          <p:nvPr/>
        </p:nvSpPr>
        <p:spPr bwMode="auto">
          <a:xfrm>
            <a:off x="1978002" y="1821658"/>
            <a:ext cx="31085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sz="12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Localiza a Europa em relação à Oceânia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414" y="4393407"/>
            <a:ext cx="375047" cy="38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3340430" y="2143127"/>
            <a:ext cx="289925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12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A Europa fica a </a:t>
            </a:r>
            <a:r>
              <a:rPr lang="pt-PT" sz="1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pitchFamily="34" charset="0"/>
                <a:cs typeface="Arial" pitchFamily="34" charset="0"/>
              </a:rPr>
              <a:t>noroeste</a:t>
            </a:r>
            <a:r>
              <a:rPr lang="pt-PT" sz="12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da Oceânia.</a:t>
            </a:r>
          </a:p>
        </p:txBody>
      </p:sp>
      <p:sp>
        <p:nvSpPr>
          <p:cNvPr id="19" name="Seta para a direita 18"/>
          <p:cNvSpPr/>
          <p:nvPr/>
        </p:nvSpPr>
        <p:spPr>
          <a:xfrm rot="13811134">
            <a:off x="3453539" y="3905251"/>
            <a:ext cx="1166813" cy="14287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02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0"/>
      <p:bldP spid="7" grpId="1"/>
      <p:bldP spid="9" grpId="0"/>
      <p:bldP spid="9" grpId="1"/>
      <p:bldP spid="10" grpId="0"/>
      <p:bldP spid="10" grpId="1"/>
      <p:bldP spid="12" grpId="0"/>
      <p:bldP spid="12" grpId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/>
      <p:bldP spid="16" grpId="1"/>
      <p:bldP spid="18" grpId="0"/>
      <p:bldP spid="18" grpId="1"/>
      <p:bldP spid="19" grpId="0" animBg="1"/>
      <p:bldP spid="19" grpId="1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639D3E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3361</TotalTime>
  <Words>429</Words>
  <Application>Microsoft Office PowerPoint</Application>
  <PresentationFormat>Apresentação no Ecrã (4:3)</PresentationFormat>
  <Paragraphs>113</Paragraphs>
  <Slides>10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dos diapositivos</vt:lpstr>
      </vt:variant>
      <vt:variant>
        <vt:i4>10</vt:i4>
      </vt:variant>
    </vt:vector>
  </HeadingPairs>
  <TitlesOfParts>
    <vt:vector size="12" baseType="lpstr">
      <vt:lpstr>Custom Design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ano da Morte de Ricardo Reis, José Saramago</dc:title>
  <dc:creator>Maria João Sousa Pereira</dc:creator>
  <cp:lastModifiedBy>Aluno</cp:lastModifiedBy>
  <cp:revision>273</cp:revision>
  <dcterms:created xsi:type="dcterms:W3CDTF">2016-09-17T09:49:10Z</dcterms:created>
  <dcterms:modified xsi:type="dcterms:W3CDTF">2025-05-12T13:56:12Z</dcterms:modified>
</cp:coreProperties>
</file>