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769100" cy="9906000"/>
  <p:embeddedFontLst>
    <p:embeddedFont>
      <p:font typeface="Helvetica Neue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C270996-D111-44FF-9CD2-49C8A9B76972}">
  <a:tblStyle styleId="{6C270996-D111-44FF-9CD2-49C8A9B7697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1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34258" y="0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none">
              <a:solidFill>
                <a:srgbClr val="FF0000"/>
              </a:solidFill>
            </a:endParaRPr>
          </a:p>
        </p:txBody>
      </p:sp>
      <p:sp>
        <p:nvSpPr>
          <p:cNvPr id="157" name="Google Shape;157;p1:notes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none">
              <a:solidFill>
                <a:srgbClr val="FF0000"/>
              </a:solidFill>
            </a:endParaRPr>
          </a:p>
        </p:txBody>
      </p:sp>
      <p:sp>
        <p:nvSpPr>
          <p:cNvPr id="167" name="Google Shape;167;p2:notes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3:notes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none">
              <a:solidFill>
                <a:srgbClr val="FF0000"/>
              </a:solidFill>
            </a:endParaRPr>
          </a:p>
        </p:txBody>
      </p:sp>
      <p:sp>
        <p:nvSpPr>
          <p:cNvPr id="182" name="Google Shape;182;p3:notes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4:notes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none">
              <a:solidFill>
                <a:srgbClr val="FF0000"/>
              </a:solidFill>
            </a:endParaRPr>
          </a:p>
        </p:txBody>
      </p:sp>
      <p:sp>
        <p:nvSpPr>
          <p:cNvPr id="205" name="Google Shape;205;p4:notes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5:notes"/>
          <p:cNvSpPr txBox="1">
            <a:spLocks noGrp="1"/>
          </p:cNvSpPr>
          <p:nvPr>
            <p:ph type="body" idx="1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none">
              <a:solidFill>
                <a:srgbClr val="FF0000"/>
              </a:solidFill>
            </a:endParaRPr>
          </a:p>
        </p:txBody>
      </p:sp>
      <p:sp>
        <p:nvSpPr>
          <p:cNvPr id="220" name="Google Shape;220;p5:notes"/>
          <p:cNvSpPr txBox="1">
            <a:spLocks noGrp="1"/>
          </p:cNvSpPr>
          <p:nvPr>
            <p:ph type="sldNum" idx="12"/>
          </p:nvPr>
        </p:nvSpPr>
        <p:spPr>
          <a:xfrm>
            <a:off x="3834258" y="9408981"/>
            <a:ext cx="2933276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975" rIns="91975" bIns="459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cto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7" name="Google Shape;137;p22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22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0" name="Google Shape;150;p24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1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DADA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/>
        </p:nvSpPr>
        <p:spPr>
          <a:xfrm>
            <a:off x="-9983" y="-32917"/>
            <a:ext cx="9153983" cy="694616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38" marR="0" lvl="0" indent="8572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pt-PT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endParaRPr sz="2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oogle Shape;160;p25"/>
          <p:cNvGrpSpPr/>
          <p:nvPr/>
        </p:nvGrpSpPr>
        <p:grpSpPr>
          <a:xfrm>
            <a:off x="6228184" y="6468024"/>
            <a:ext cx="2801507" cy="345352"/>
            <a:chOff x="6228184" y="6468024"/>
            <a:chExt cx="2801507" cy="345352"/>
          </a:xfrm>
        </p:grpSpPr>
        <p:sp>
          <p:nvSpPr>
            <p:cNvPr id="161" name="Google Shape;161;p25"/>
            <p:cNvSpPr txBox="1"/>
            <p:nvPr/>
          </p:nvSpPr>
          <p:spPr>
            <a:xfrm>
              <a:off x="6228184" y="6474822"/>
              <a:ext cx="19922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600" b="0" i="1" u="none" strike="noStrike" cap="non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Livro aberto</a:t>
              </a:r>
              <a:r>
                <a:rPr lang="pt-PT" sz="1600" b="0" i="0" u="none" strike="noStrike" cap="non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, 8.º ano</a:t>
              </a:r>
              <a:endParaRPr sz="16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2" name="Google Shape;162;p25"/>
            <p:cNvPicPr preferRelativeResize="0"/>
            <p:nvPr/>
          </p:nvPicPr>
          <p:blipFill rotWithShape="1">
            <a:blip r:embed="rId3">
              <a:alphaModFix/>
            </a:blip>
            <a:srcRect l="62417" t="7534" r="3435" b="24520"/>
            <a:stretch/>
          </p:blipFill>
          <p:spPr>
            <a:xfrm>
              <a:off x="8079976" y="6468024"/>
              <a:ext cx="949715" cy="3453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3" name="Google Shape;163;p25"/>
          <p:cNvSpPr txBox="1"/>
          <p:nvPr/>
        </p:nvSpPr>
        <p:spPr>
          <a:xfrm>
            <a:off x="848000" y="1988840"/>
            <a:ext cx="7540424" cy="28180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65125" marR="0" lvl="0" indent="-365125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800" b="1">
                <a:solidFill>
                  <a:srgbClr val="3288A0"/>
                </a:solidFill>
                <a:latin typeface="Calibri"/>
                <a:ea typeface="Calibri"/>
                <a:cs typeface="Calibri"/>
                <a:sym typeface="Calibri"/>
              </a:rPr>
              <a:t>Aprendizagens Essenciais:</a:t>
            </a:r>
            <a:endParaRPr/>
          </a:p>
          <a:p>
            <a:pPr marL="536575" marR="0" lvl="0" indent="-354013" algn="l" rtl="0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2600">
                <a:solidFill>
                  <a:srgbClr val="3288A0"/>
                </a:solidFill>
                <a:latin typeface="Calibri"/>
                <a:ea typeface="Calibri"/>
                <a:cs typeface="Calibri"/>
                <a:sym typeface="Calibri"/>
              </a:rPr>
              <a:t>🠚</a:t>
            </a:r>
            <a:r>
              <a:rPr lang="pt-PT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Elaborar textos que cumpram objetivos explícitos quanto ao destinatário e à finalidade (informativa ou argumentativa) no âmbito de géneros como: […] </a:t>
            </a:r>
            <a:r>
              <a:rPr lang="pt-PT" sz="2600" b="1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r>
              <a:rPr lang="pt-PT" sz="2600" b="1">
                <a:solidFill>
                  <a:srgbClr val="B888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[…].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/>
          <p:nvPr/>
        </p:nvSpPr>
        <p:spPr>
          <a:xfrm>
            <a:off x="-9983" y="-1920"/>
            <a:ext cx="9153983" cy="694616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38" marR="0" lvl="0" indent="7083425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000"/>
              <a:buFont typeface="Calibri"/>
              <a:buNone/>
            </a:pPr>
            <a:r>
              <a:rPr lang="pt-PT" sz="2000" b="1" i="1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000" i="1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6520050" y="1239977"/>
            <a:ext cx="2533783" cy="470930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3525" marR="0" lvl="0" indent="-263525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Estrutura:</a:t>
            </a:r>
            <a:endParaRPr/>
          </a:p>
          <a:p>
            <a:pPr marL="263525" marR="0" lvl="0" indent="-263525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🠞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>
                <a:solidFill>
                  <a:srgbClr val="6600FF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rgbClr val="00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3525" marR="0" lvl="0" indent="-263525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🠞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1800" b="1">
              <a:solidFill>
                <a:srgbClr val="0099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3525" marR="0" lvl="0" indent="63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(breve apresentação do entrevistado)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3525" marR="0" lvl="0" indent="-263525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🠞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pergunta</a:t>
            </a:r>
            <a:endParaRPr/>
          </a:p>
          <a:p>
            <a:pPr marL="263525" marR="0" lvl="0" indent="-263525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🠞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resposta</a:t>
            </a:r>
            <a:endParaRPr/>
          </a:p>
          <a:p>
            <a:pPr marL="361950" marR="0" lvl="0" indent="-36195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🠞</a:t>
            </a:r>
            <a:r>
              <a:rPr lang="pt-PT" sz="1800">
                <a:solidFill>
                  <a:srgbClr val="FF33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outras marcas:</a:t>
            </a:r>
            <a:endParaRPr/>
          </a:p>
          <a:p>
            <a:pPr marL="357188" marR="0" lvl="0" indent="-92075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pode haver um parágrafo final (conclusão, agradecimento)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7188" marR="0" lvl="0" indent="-92075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geralmente, é acompanhada de fotografias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6"/>
          <p:cNvSpPr txBox="1"/>
          <p:nvPr/>
        </p:nvSpPr>
        <p:spPr>
          <a:xfrm>
            <a:off x="35496" y="915099"/>
            <a:ext cx="6354504" cy="577081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David Fonseca, um artista absoluto!</a:t>
            </a:r>
            <a:endParaRPr sz="2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265113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Cantor, compositor e músico, David Fonse-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 soma 17 anos de carreira a solo no mundo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música.</a:t>
            </a:r>
            <a:r>
              <a:rPr lang="pt-PT" sz="17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Reconhecido inicialmente como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membro da banda Silence 4, em 2003 encon-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trou a oportunidade de se tornar artista a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solo. É autor, cantor, responsável pelo </a:t>
            </a:r>
            <a:r>
              <a:rPr lang="pt-PT" sz="17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gráfico das capas dos seus álbuns e, ainda, 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direção de arte dos seus videoclips [...].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Como começou o gosto pela música?</a:t>
            </a:r>
            <a:endParaRPr sz="17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discos dos Pixies e dos Prefab Sprout e uma guitarra acústica, num verão de tédio, quando eu tinha 16 anos. 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Reconhecido inicialmente como membro dos Silence 4, em 2003 decide iniciar carreira a solo. Como foi dar este passo?</a:t>
            </a:r>
            <a:endParaRPr sz="17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2075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Quando fiz o disco a solo, estava longe de perceber que ia fazê-lo durante todo este tempo, mas a realidade é que ainda aqui estou. Quando dei esse passo, apenas queria fazer música que não conseguia fazer dentro dos Silence 4 e acabei por nunca mais voltar ao projeto inicial.</a:t>
            </a:r>
            <a:endParaRPr/>
          </a:p>
          <a:p>
            <a:pPr marL="92075" marR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Joana Fonseca, in https://maissuperior.com, 08-10-2020 (consult. em 02-09-2021)</a:t>
            </a:r>
            <a:endParaRPr sz="1400" b="1">
              <a:solidFill>
                <a:srgbClr val="CC66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6"/>
          <p:cNvSpPr txBox="1"/>
          <p:nvPr/>
        </p:nvSpPr>
        <p:spPr>
          <a:xfrm>
            <a:off x="215238" y="92336"/>
            <a:ext cx="62648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Qual é a estrutura de uma </a:t>
            </a:r>
            <a:r>
              <a:rPr lang="pt-PT" sz="2400" b="1" i="1">
                <a:solidFill>
                  <a:srgbClr val="EAF1DD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3" name="Google Shape;173;p26"/>
          <p:cNvPicPr preferRelativeResize="0"/>
          <p:nvPr/>
        </p:nvPicPr>
        <p:blipFill rotWithShape="1">
          <a:blip r:embed="rId3">
            <a:alphaModFix/>
          </a:blip>
          <a:srcRect l="19653" r="13874"/>
          <a:stretch/>
        </p:blipFill>
        <p:spPr>
          <a:xfrm>
            <a:off x="4355976" y="1432946"/>
            <a:ext cx="1894777" cy="1918709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6"/>
          <p:cNvSpPr/>
          <p:nvPr/>
        </p:nvSpPr>
        <p:spPr>
          <a:xfrm>
            <a:off x="107503" y="926038"/>
            <a:ext cx="3943103" cy="436650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66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6"/>
          <p:cNvSpPr/>
          <p:nvPr/>
        </p:nvSpPr>
        <p:spPr>
          <a:xfrm>
            <a:off x="90167" y="1287136"/>
            <a:ext cx="4248472" cy="2210328"/>
          </a:xfrm>
          <a:prstGeom prst="roundRect">
            <a:avLst>
              <a:gd name="adj" fmla="val 7172"/>
            </a:avLst>
          </a:prstGeom>
          <a:noFill/>
          <a:ln w="25400" cap="flat" cmpd="sng">
            <a:solidFill>
              <a:srgbClr val="70AD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6"/>
          <p:cNvSpPr/>
          <p:nvPr/>
        </p:nvSpPr>
        <p:spPr>
          <a:xfrm>
            <a:off x="107504" y="3869501"/>
            <a:ext cx="6264892" cy="568945"/>
          </a:xfrm>
          <a:prstGeom prst="roundRect">
            <a:avLst>
              <a:gd name="adj" fmla="val 14338"/>
            </a:avLst>
          </a:prstGeom>
          <a:noFill/>
          <a:ln w="2540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6"/>
          <p:cNvSpPr/>
          <p:nvPr/>
        </p:nvSpPr>
        <p:spPr>
          <a:xfrm>
            <a:off x="107504" y="5001919"/>
            <a:ext cx="6264892" cy="1304138"/>
          </a:xfrm>
          <a:prstGeom prst="roundRect">
            <a:avLst>
              <a:gd name="adj" fmla="val 8538"/>
            </a:avLst>
          </a:prstGeom>
          <a:noFill/>
          <a:ln w="2540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8" name="Google Shape;178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25007" y="834381"/>
            <a:ext cx="487363" cy="4873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27"/>
          <p:cNvGrpSpPr/>
          <p:nvPr/>
        </p:nvGrpSpPr>
        <p:grpSpPr>
          <a:xfrm>
            <a:off x="6285988" y="6468024"/>
            <a:ext cx="2801507" cy="345352"/>
            <a:chOff x="6228184" y="6468024"/>
            <a:chExt cx="2801507" cy="345352"/>
          </a:xfrm>
        </p:grpSpPr>
        <p:sp>
          <p:nvSpPr>
            <p:cNvPr id="185" name="Google Shape;185;p27"/>
            <p:cNvSpPr txBox="1"/>
            <p:nvPr/>
          </p:nvSpPr>
          <p:spPr>
            <a:xfrm>
              <a:off x="6228184" y="6474822"/>
              <a:ext cx="19922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600" i="1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Livro aberto</a:t>
              </a:r>
              <a:r>
                <a:rPr lang="pt-PT" sz="16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, 8.º ano</a:t>
              </a:r>
              <a:endParaRPr sz="16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86" name="Google Shape;186;p27"/>
            <p:cNvPicPr preferRelativeResize="0"/>
            <p:nvPr/>
          </p:nvPicPr>
          <p:blipFill rotWithShape="1">
            <a:blip r:embed="rId3">
              <a:alphaModFix/>
            </a:blip>
            <a:srcRect l="62417" t="7534" r="3435" b="24520"/>
            <a:stretch/>
          </p:blipFill>
          <p:spPr>
            <a:xfrm>
              <a:off x="8079976" y="6468024"/>
              <a:ext cx="949715" cy="3453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7" name="Google Shape;187;p27"/>
          <p:cNvSpPr txBox="1"/>
          <p:nvPr/>
        </p:nvSpPr>
        <p:spPr>
          <a:xfrm>
            <a:off x="178894" y="786952"/>
            <a:ext cx="5710129" cy="4431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61950" marR="0" lvl="0" indent="-3619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Antes da entrevista</a:t>
            </a:r>
            <a:endParaRPr/>
          </a:p>
        </p:txBody>
      </p:sp>
      <p:sp>
        <p:nvSpPr>
          <p:cNvPr id="188" name="Google Shape;188;p27"/>
          <p:cNvSpPr txBox="1"/>
          <p:nvPr/>
        </p:nvSpPr>
        <p:spPr>
          <a:xfrm>
            <a:off x="178894" y="260648"/>
            <a:ext cx="136877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Planificação</a:t>
            </a:r>
            <a:endParaRPr/>
          </a:p>
        </p:txBody>
      </p:sp>
      <p:sp>
        <p:nvSpPr>
          <p:cNvPr id="189" name="Google Shape;189;p27"/>
          <p:cNvSpPr txBox="1"/>
          <p:nvPr/>
        </p:nvSpPr>
        <p:spPr>
          <a:xfrm>
            <a:off x="-9983" y="-1920"/>
            <a:ext cx="9153983" cy="694616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38" marR="0" lvl="0" indent="7083425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000"/>
              <a:buFont typeface="Calibri"/>
              <a:buNone/>
            </a:pPr>
            <a:r>
              <a:rPr lang="pt-PT" sz="2000" b="1" i="1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000" i="1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7"/>
          <p:cNvSpPr txBox="1"/>
          <p:nvPr/>
        </p:nvSpPr>
        <p:spPr>
          <a:xfrm>
            <a:off x="215238" y="92336"/>
            <a:ext cx="62648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 se faz uma </a:t>
            </a:r>
            <a:r>
              <a:rPr lang="pt-PT" sz="2400" b="1" i="1">
                <a:solidFill>
                  <a:srgbClr val="EAF1DD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7"/>
          <p:cNvSpPr txBox="1"/>
          <p:nvPr/>
        </p:nvSpPr>
        <p:spPr>
          <a:xfrm>
            <a:off x="683568" y="1315158"/>
            <a:ext cx="7536883" cy="247388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800"/>
              <a:buFont typeface="Noto Sans Symbols"/>
              <a:buChar char="🠚"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A procura de informação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(documentação) sobre o tema ou a pessoa, em livros, na imprensa, na Internet…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2667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Isto permitir-te-á:</a:t>
            </a:r>
            <a:endParaRPr/>
          </a:p>
          <a:p>
            <a:pPr marL="450850" marR="0" lvl="0" indent="-1857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pt-P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perder tempo com perguntas cujas respostas podes obter por ti próprio;</a:t>
            </a:r>
            <a:endParaRPr/>
          </a:p>
          <a:p>
            <a:pPr marL="450850" marR="0" lvl="0" indent="-185738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pt-P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fazer perguntas inteligentes e mais originais cujas respostas não tenhas encontrado na tua pesquisa.</a:t>
            </a:r>
            <a:endParaRPr sz="2000" b="1">
              <a:solidFill>
                <a:srgbClr val="CC66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7"/>
          <p:cNvSpPr txBox="1"/>
          <p:nvPr/>
        </p:nvSpPr>
        <p:spPr>
          <a:xfrm>
            <a:off x="683569" y="3703963"/>
            <a:ext cx="7536882" cy="73314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5113" marR="0" lvl="0" indent="-265113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🠚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O questionário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anota as perguntas, procurando que sejam </a:t>
            </a: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abertas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isto é, que evitem a resposta </a:t>
            </a:r>
            <a:r>
              <a:rPr lang="pt-P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 </a:t>
            </a:r>
            <a:r>
              <a:rPr lang="pt-P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Por exemplo:</a:t>
            </a:r>
            <a:endParaRPr sz="2000" b="1">
              <a:solidFill>
                <a:srgbClr val="CC66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3" name="Google Shape;193;p27"/>
          <p:cNvGrpSpPr/>
          <p:nvPr/>
        </p:nvGrpSpPr>
        <p:grpSpPr>
          <a:xfrm>
            <a:off x="1086942" y="4513809"/>
            <a:ext cx="3053010" cy="1363463"/>
            <a:chOff x="1160480" y="2658777"/>
            <a:chExt cx="3053010" cy="1448068"/>
          </a:xfrm>
        </p:grpSpPr>
        <p:pic>
          <p:nvPicPr>
            <p:cNvPr id="194" name="Google Shape;194;p27"/>
            <p:cNvPicPr preferRelativeResize="0"/>
            <p:nvPr/>
          </p:nvPicPr>
          <p:blipFill rotWithShape="1">
            <a:blip r:embed="rId4">
              <a:alphaModFix/>
            </a:blip>
            <a:srcRect l="33294" t="13598" r="12442" b="39856"/>
            <a:stretch/>
          </p:blipFill>
          <p:spPr>
            <a:xfrm>
              <a:off x="1160480" y="2658777"/>
              <a:ext cx="3053010" cy="14480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5" name="Google Shape;195;p27"/>
            <p:cNvSpPr txBox="1"/>
            <p:nvPr/>
          </p:nvSpPr>
          <p:spPr>
            <a:xfrm>
              <a:off x="1385081" y="2959702"/>
              <a:ext cx="2603809" cy="762640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 música é importante na sua vida?</a:t>
              </a:r>
              <a:endParaRPr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grpSp>
        <p:nvGrpSpPr>
          <p:cNvPr id="196" name="Google Shape;196;p27"/>
          <p:cNvGrpSpPr/>
          <p:nvPr/>
        </p:nvGrpSpPr>
        <p:grpSpPr>
          <a:xfrm>
            <a:off x="5196080" y="4393834"/>
            <a:ext cx="2917236" cy="1627454"/>
            <a:chOff x="7423475" y="2004138"/>
            <a:chExt cx="2917236" cy="1627454"/>
          </a:xfrm>
        </p:grpSpPr>
        <p:pic>
          <p:nvPicPr>
            <p:cNvPr id="197" name="Google Shape;197;p27"/>
            <p:cNvPicPr preferRelativeResize="0"/>
            <p:nvPr/>
          </p:nvPicPr>
          <p:blipFill rotWithShape="1">
            <a:blip r:embed="rId5">
              <a:alphaModFix/>
            </a:blip>
            <a:srcRect l="33294" t="13598" r="12442" b="39856"/>
            <a:stretch/>
          </p:blipFill>
          <p:spPr>
            <a:xfrm flipH="1">
              <a:off x="7423475" y="2004138"/>
              <a:ext cx="2917236" cy="16274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8" name="Google Shape;198;p27"/>
            <p:cNvSpPr txBox="1"/>
            <p:nvPr/>
          </p:nvSpPr>
          <p:spPr>
            <a:xfrm>
              <a:off x="7572352" y="2362955"/>
              <a:ext cx="2619482" cy="680251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Por que razão a música </a:t>
              </a:r>
              <a:br>
                <a:rPr lang="pt-PT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pt-PT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é importante para si?</a:t>
              </a:r>
              <a:endPara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" name="Google Shape;199;p27"/>
          <p:cNvSpPr txBox="1"/>
          <p:nvPr/>
        </p:nvSpPr>
        <p:spPr>
          <a:xfrm>
            <a:off x="1123108" y="5970328"/>
            <a:ext cx="3736924" cy="3853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Provavelmente, a resposta será “Sim”.</a:t>
            </a:r>
            <a:endParaRPr sz="1700" b="1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7"/>
          <p:cNvSpPr txBox="1"/>
          <p:nvPr/>
        </p:nvSpPr>
        <p:spPr>
          <a:xfrm>
            <a:off x="5148064" y="5970328"/>
            <a:ext cx="2749228" cy="3853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7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Pergunta bem formulada.</a:t>
            </a:r>
            <a:endParaRPr sz="1700" b="1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7"/>
          <p:cNvSpPr txBox="1"/>
          <p:nvPr/>
        </p:nvSpPr>
        <p:spPr>
          <a:xfrm>
            <a:off x="7956376" y="5978343"/>
            <a:ext cx="14401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(Continua 🠚)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28"/>
          <p:cNvGrpSpPr/>
          <p:nvPr/>
        </p:nvGrpSpPr>
        <p:grpSpPr>
          <a:xfrm>
            <a:off x="6228184" y="6468024"/>
            <a:ext cx="2801507" cy="345352"/>
            <a:chOff x="6228184" y="6468024"/>
            <a:chExt cx="2801507" cy="345352"/>
          </a:xfrm>
        </p:grpSpPr>
        <p:sp>
          <p:nvSpPr>
            <p:cNvPr id="208" name="Google Shape;208;p28"/>
            <p:cNvSpPr txBox="1"/>
            <p:nvPr/>
          </p:nvSpPr>
          <p:spPr>
            <a:xfrm>
              <a:off x="6228184" y="6474822"/>
              <a:ext cx="19922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600" i="1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Livro aberto</a:t>
              </a:r>
              <a:r>
                <a:rPr lang="pt-PT" sz="16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, 8.º ano</a:t>
              </a:r>
              <a:endParaRPr sz="16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09" name="Google Shape;209;p28"/>
            <p:cNvPicPr preferRelativeResize="0"/>
            <p:nvPr/>
          </p:nvPicPr>
          <p:blipFill rotWithShape="1">
            <a:blip r:embed="rId3">
              <a:alphaModFix/>
            </a:blip>
            <a:srcRect l="62417" t="7534" r="3435" b="24520"/>
            <a:stretch/>
          </p:blipFill>
          <p:spPr>
            <a:xfrm>
              <a:off x="8079976" y="6468024"/>
              <a:ext cx="949715" cy="3453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0" name="Google Shape;210;p28"/>
          <p:cNvSpPr txBox="1"/>
          <p:nvPr/>
        </p:nvSpPr>
        <p:spPr>
          <a:xfrm>
            <a:off x="178894" y="260648"/>
            <a:ext cx="136877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Planificação</a:t>
            </a:r>
            <a:endParaRPr/>
          </a:p>
        </p:txBody>
      </p:sp>
      <p:sp>
        <p:nvSpPr>
          <p:cNvPr id="211" name="Google Shape;211;p28"/>
          <p:cNvSpPr txBox="1"/>
          <p:nvPr/>
        </p:nvSpPr>
        <p:spPr>
          <a:xfrm>
            <a:off x="-9983" y="-1920"/>
            <a:ext cx="9153983" cy="694616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38" marR="0" lvl="0" indent="7083425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000"/>
              <a:buFont typeface="Calibri"/>
              <a:buNone/>
            </a:pPr>
            <a:r>
              <a:rPr lang="pt-PT" sz="2000" b="1" i="1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000" i="1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8"/>
          <p:cNvSpPr txBox="1"/>
          <p:nvPr/>
        </p:nvSpPr>
        <p:spPr>
          <a:xfrm>
            <a:off x="215238" y="92336"/>
            <a:ext cx="62648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 se faz uma </a:t>
            </a:r>
            <a:r>
              <a:rPr lang="pt-PT" sz="2400" b="1" i="1">
                <a:solidFill>
                  <a:srgbClr val="EAF1DD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8"/>
          <p:cNvSpPr txBox="1"/>
          <p:nvPr/>
        </p:nvSpPr>
        <p:spPr>
          <a:xfrm>
            <a:off x="863279" y="908720"/>
            <a:ext cx="7536883" cy="163057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Respeita, ainda, as seguintes características na </a:t>
            </a: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formulação das perguntas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claras e precisas (não te alongues…);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relacionadas (não “mistures” assuntos);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respeitadoras (nunca faças perguntas muito pessoais).</a:t>
            </a:r>
            <a:endParaRPr/>
          </a:p>
        </p:txBody>
      </p:sp>
      <p:sp>
        <p:nvSpPr>
          <p:cNvPr id="214" name="Google Shape;214;p28"/>
          <p:cNvSpPr txBox="1"/>
          <p:nvPr/>
        </p:nvSpPr>
        <p:spPr>
          <a:xfrm>
            <a:off x="543094" y="2688653"/>
            <a:ext cx="7536882" cy="73314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5113" marR="0" lvl="0" indent="-265113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🠚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A introdução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prepara uma breve apresentação do entrevistado (nome, onde vive, a sua atividade, alguma informação curiosa…).</a:t>
            </a:r>
            <a:endParaRPr sz="2000" b="1">
              <a:solidFill>
                <a:srgbClr val="CC66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8"/>
          <p:cNvSpPr txBox="1"/>
          <p:nvPr/>
        </p:nvSpPr>
        <p:spPr>
          <a:xfrm>
            <a:off x="543094" y="4167733"/>
            <a:ext cx="8246089" cy="204632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5113" marR="0" lvl="0" indent="-265113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🠚 A transcrição das respostas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entrevistado – poderão ser feitas ligeiras alterações para tornar algo mais claro, suprimir repetições ou hesitações…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🠚 O parágrafo final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redige um parágrafo final de despedida, agradecimento, síntese.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🠚 O título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quanto mais original, melhor!</a:t>
            </a:r>
            <a:endParaRPr/>
          </a:p>
          <a:p>
            <a:pPr marL="0" marR="0" lvl="0" indent="0" algn="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PT" sz="14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(Continua 🠚) </a:t>
            </a:r>
            <a:endParaRPr/>
          </a:p>
        </p:txBody>
      </p:sp>
      <p:sp>
        <p:nvSpPr>
          <p:cNvPr id="216" name="Google Shape;216;p28"/>
          <p:cNvSpPr txBox="1"/>
          <p:nvPr/>
        </p:nvSpPr>
        <p:spPr>
          <a:xfrm>
            <a:off x="164559" y="3619208"/>
            <a:ext cx="5710129" cy="4431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61950" marR="0" lvl="0" indent="-36195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>
                <a:solidFill>
                  <a:srgbClr val="70AD47"/>
                </a:solidFill>
                <a:latin typeface="Calibri"/>
                <a:ea typeface="Calibri"/>
                <a:cs typeface="Calibri"/>
                <a:sym typeface="Calibri"/>
              </a:rPr>
              <a:t>Depois da entrevista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29"/>
          <p:cNvGrpSpPr/>
          <p:nvPr/>
        </p:nvGrpSpPr>
        <p:grpSpPr>
          <a:xfrm>
            <a:off x="6228184" y="6468024"/>
            <a:ext cx="2801507" cy="345352"/>
            <a:chOff x="6228184" y="6468024"/>
            <a:chExt cx="2801507" cy="345352"/>
          </a:xfrm>
        </p:grpSpPr>
        <p:sp>
          <p:nvSpPr>
            <p:cNvPr id="223" name="Google Shape;223;p29"/>
            <p:cNvSpPr txBox="1"/>
            <p:nvPr/>
          </p:nvSpPr>
          <p:spPr>
            <a:xfrm>
              <a:off x="6228184" y="6474822"/>
              <a:ext cx="199226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600" i="1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Livro aberto</a:t>
              </a:r>
              <a:r>
                <a:rPr lang="pt-PT" sz="16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, 8.º ano</a:t>
              </a:r>
              <a:endParaRPr sz="16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24" name="Google Shape;224;p29"/>
            <p:cNvPicPr preferRelativeResize="0"/>
            <p:nvPr/>
          </p:nvPicPr>
          <p:blipFill rotWithShape="1">
            <a:blip r:embed="rId3">
              <a:alphaModFix/>
            </a:blip>
            <a:srcRect l="62417" t="7534" r="3435" b="24520"/>
            <a:stretch/>
          </p:blipFill>
          <p:spPr>
            <a:xfrm>
              <a:off x="8079976" y="6468024"/>
              <a:ext cx="949715" cy="345352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25" name="Google Shape;225;p29"/>
          <p:cNvGraphicFramePr/>
          <p:nvPr/>
        </p:nvGraphicFramePr>
        <p:xfrm>
          <a:off x="354540" y="1630776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  <a:tableStyleId>{6C270996-D111-44FF-9CD2-49C8A9B76972}</a:tableStyleId>
              </a:tblPr>
              <a:tblGrid>
                <a:gridCol w="695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solidFill>
                            <a:schemeClr val="lt1"/>
                          </a:solidFill>
                        </a:rPr>
                        <a:t>Entrevista</a:t>
                      </a:r>
                      <a:endParaRPr sz="1800" u="none" strike="noStrike" cap="none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0AD47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solidFill>
                            <a:schemeClr val="lt1"/>
                          </a:solidFill>
                        </a:rPr>
                        <a:t>Sim</a:t>
                      </a:r>
                      <a:endParaRPr sz="1800" u="none" strike="noStrike" cap="none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0AD47">
                        <a:alpha val="6980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solidFill>
                            <a:schemeClr val="lt1"/>
                          </a:solidFill>
                        </a:rPr>
                        <a:t>Não</a:t>
                      </a:r>
                      <a:endParaRPr sz="1800" u="none" strike="noStrike" cap="none">
                        <a:solidFill>
                          <a:schemeClr val="lt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0AD47">
                        <a:alpha val="6980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 o tema, o objetivo e a pessoa a entrevistar.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Recolhi alguma informação sobre a pessoa e/ou o tema da entrevista.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Construí perguntas variadas, procurando não influenciar as respostas. 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Adequei as perguntas ao entrevistado (idade, nível sociocultural).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Estabeleci o número de perguntas e ordenei-as.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Redigi uma introdução.</a:t>
                      </a:r>
                      <a:endParaRPr sz="18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Utilizei uma linguagem clara e correta.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Transcrevi as respostas, fazendo alguma modificação quando necessário.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Redigi um parágrafo final (opcional).</a:t>
                      </a:r>
                      <a:endParaRPr/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975">
                <a:tc>
                  <a:txBody>
                    <a:bodyPr/>
                    <a:lstStyle/>
                    <a:p>
                      <a:pPr marL="270510" marR="0" lvl="0" indent="-180339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Atribuí um título sugestivo. </a:t>
                      </a:r>
                      <a:endParaRPr sz="18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6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6" name="Google Shape;226;p29"/>
          <p:cNvSpPr txBox="1"/>
          <p:nvPr/>
        </p:nvSpPr>
        <p:spPr>
          <a:xfrm>
            <a:off x="106886" y="260648"/>
            <a:ext cx="22328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Avaliação | Revisão</a:t>
            </a:r>
            <a:endParaRPr/>
          </a:p>
        </p:txBody>
      </p:sp>
      <p:sp>
        <p:nvSpPr>
          <p:cNvPr id="227" name="Google Shape;227;p29"/>
          <p:cNvSpPr txBox="1"/>
          <p:nvPr/>
        </p:nvSpPr>
        <p:spPr>
          <a:xfrm>
            <a:off x="-9983" y="-1920"/>
            <a:ext cx="9153983" cy="694616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5738" marR="0" lvl="0" indent="7083425" algn="l" rtl="0"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000"/>
              <a:buFont typeface="Calibri"/>
              <a:buNone/>
            </a:pPr>
            <a:r>
              <a:rPr lang="pt-PT" sz="2000" b="1" i="1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000" i="1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9"/>
          <p:cNvSpPr txBox="1"/>
          <p:nvPr/>
        </p:nvSpPr>
        <p:spPr>
          <a:xfrm>
            <a:off x="354540" y="875276"/>
            <a:ext cx="8246089" cy="40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31859B"/>
                </a:solidFill>
                <a:latin typeface="Calibri"/>
                <a:ea typeface="Calibri"/>
                <a:cs typeface="Calibri"/>
                <a:sym typeface="Calibri"/>
              </a:rPr>
              <a:t>🠚 A avaliação e o aperfeiçoamento do texto </a:t>
            </a: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podes orientar-te pela grelha seguinte:</a:t>
            </a:r>
            <a:endParaRPr sz="1600" b="1">
              <a:solidFill>
                <a:srgbClr val="31859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9"/>
          <p:cNvSpPr txBox="1"/>
          <p:nvPr/>
        </p:nvSpPr>
        <p:spPr>
          <a:xfrm>
            <a:off x="215238" y="92336"/>
            <a:ext cx="62648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 se faz uma </a:t>
            </a:r>
            <a:r>
              <a:rPr lang="pt-PT" sz="2400" b="1" i="1">
                <a:solidFill>
                  <a:srgbClr val="EAF1DD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r>
              <a:rPr lang="pt-PT" sz="24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i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707</Words>
  <Application>Microsoft Office PowerPoint</Application>
  <PresentationFormat>Apresentação no Ecrã (4:3)</PresentationFormat>
  <Paragraphs>104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5</vt:i4>
      </vt:variant>
    </vt:vector>
  </HeadingPairs>
  <TitlesOfParts>
    <vt:vector size="11" baseType="lpstr">
      <vt:lpstr>Arial</vt:lpstr>
      <vt:lpstr>Noto Sans Symbols</vt:lpstr>
      <vt:lpstr>Helvetica Neue</vt:lpstr>
      <vt:lpstr>Calibri</vt:lpstr>
      <vt:lpstr>Tema do Office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João Resende</dc:creator>
  <cp:lastModifiedBy>joao resende</cp:lastModifiedBy>
  <cp:revision>1</cp:revision>
  <dcterms:modified xsi:type="dcterms:W3CDTF">2025-09-30T20:04:59Z</dcterms:modified>
</cp:coreProperties>
</file>