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1" r:id="rId5"/>
    <p:sldId id="273" r:id="rId6"/>
    <p:sldId id="27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9AEAA-1541-4DDF-BF87-2553214F7FCE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494A2-654E-44CE-9B19-06D326713C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78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40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21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854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4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9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537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5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2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6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56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54D6A-E1E7-4977-A02B-37E6879F9051}" type="datetimeFigureOut">
              <a:rPr lang="pt-PT" smtClean="0"/>
              <a:t>13/02/2026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1182-8A4B-4BC5-AE50-1232AFFA4C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4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715" y="753107"/>
            <a:ext cx="3413891" cy="26671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9" y="213596"/>
            <a:ext cx="3717335" cy="24647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21" y="3146564"/>
            <a:ext cx="3619500" cy="33909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918" y="4009292"/>
            <a:ext cx="3925716" cy="261714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6B79F6C-0A46-4EED-80C3-AC7F0651F392}"/>
              </a:ext>
            </a:extLst>
          </p:cNvPr>
          <p:cNvSpPr txBox="1"/>
          <p:nvPr/>
        </p:nvSpPr>
        <p:spPr>
          <a:xfrm>
            <a:off x="4113168" y="2093539"/>
            <a:ext cx="3432977" cy="169295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GB" sz="3467" b="1" u="sng" dirty="0" err="1" smtClean="0">
                <a:ln w="28575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Velocidade</a:t>
            </a:r>
            <a:endParaRPr lang="en-GB" sz="3467" b="1" u="sng" dirty="0" smtClean="0">
              <a:ln w="28575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467" b="1" dirty="0" smtClean="0">
                <a:ln w="28575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das </a:t>
            </a:r>
            <a:r>
              <a:rPr lang="en-GB" sz="3467" b="1" u="sng" dirty="0" err="1">
                <a:ln w="28575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reações</a:t>
            </a:r>
            <a:r>
              <a:rPr lang="en-GB" sz="3467" b="1" dirty="0">
                <a:ln w="28575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3467" b="1" u="sng" dirty="0" err="1" smtClean="0">
                <a:ln w="28575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químicas</a:t>
            </a:r>
            <a:endParaRPr lang="x-none" sz="3467" b="1" u="sng" dirty="0">
              <a:ln w="28575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855" y="213596"/>
            <a:ext cx="3514959" cy="17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412219" y="384558"/>
            <a:ext cx="983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70B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lentas, rápidas e muito rápidas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999B60-C7EF-4336-8803-6DBFC856CD35}"/>
              </a:ext>
            </a:extLst>
          </p:cNvPr>
          <p:cNvSpPr txBox="1"/>
          <p:nvPr/>
        </p:nvSpPr>
        <p:spPr>
          <a:xfrm>
            <a:off x="412220" y="1201533"/>
            <a:ext cx="4564225" cy="109260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PT" sz="1400" b="1" dirty="0">
                <a:solidFill>
                  <a:srgbClr val="70BF54"/>
                </a:solidFill>
              </a:rPr>
              <a:t>Reações muito lentas</a:t>
            </a:r>
            <a:r>
              <a:rPr lang="pt-PT" sz="1400" dirty="0"/>
              <a:t>, como a formação do petróleo bruto e do carvão mineral a partir de restos soterrados de seres vivos, que </a:t>
            </a:r>
            <a:r>
              <a:rPr lang="pt-PT" sz="1400" b="1" dirty="0">
                <a:solidFill>
                  <a:srgbClr val="70BF54"/>
                </a:solidFill>
              </a:rPr>
              <a:t>demoram milhões de anos</a:t>
            </a:r>
            <a:r>
              <a:rPr lang="pt-PT" sz="1400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E068BD-24E8-407D-8E87-79A2BBAFC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583" y="1201533"/>
            <a:ext cx="1619623" cy="1080000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12219" y="2480483"/>
            <a:ext cx="4564226" cy="109260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400" b="1" dirty="0">
                <a:solidFill>
                  <a:srgbClr val="70B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lentas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o desgaste da tinta e o escurecimento dos faróis dos carros por exposição prolongada ao sol, que </a:t>
            </a:r>
            <a:r>
              <a:rPr lang="pt-PT" sz="1400" b="1" dirty="0">
                <a:solidFill>
                  <a:srgbClr val="70B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demora anos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7CC3827-6FD8-9A55-DE60-02C7206F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583" y="2523228"/>
            <a:ext cx="161838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F123B05-C3CB-9817-37C0-EC00EE218BA6}"/>
              </a:ext>
            </a:extLst>
          </p:cNvPr>
          <p:cNvSpPr txBox="1"/>
          <p:nvPr/>
        </p:nvSpPr>
        <p:spPr>
          <a:xfrm>
            <a:off x="412219" y="3759433"/>
            <a:ext cx="4564226" cy="109260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PT" sz="1400" b="1" dirty="0">
                <a:solidFill>
                  <a:srgbClr val="70BF54"/>
                </a:solidFill>
              </a:rPr>
              <a:t>Reações rápidas</a:t>
            </a:r>
            <a:r>
              <a:rPr lang="pt-PT" sz="1400" dirty="0"/>
              <a:t>,</a:t>
            </a:r>
            <a:r>
              <a:rPr lang="pt-PT" sz="1400" b="1" dirty="0">
                <a:solidFill>
                  <a:srgbClr val="70BF54"/>
                </a:solidFill>
              </a:rPr>
              <a:t> </a:t>
            </a:r>
            <a:r>
              <a:rPr lang="pt-PT" sz="1400" dirty="0"/>
              <a:t>tal como os medicamentos de ação rápida ou de ação prolongada, cujas reações demoram </a:t>
            </a:r>
            <a:r>
              <a:rPr lang="pt-PT" sz="1400" b="1" dirty="0">
                <a:solidFill>
                  <a:srgbClr val="70BF54"/>
                </a:solidFill>
              </a:rPr>
              <a:t>minutos ou horas, </a:t>
            </a:r>
            <a:r>
              <a:rPr lang="pt-PT" sz="1400" dirty="0"/>
              <a:t>respetivamente.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CC3827-6FD8-9A55-DE60-02C7206F2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3"/>
          <a:stretch/>
        </p:blipFill>
        <p:spPr bwMode="auto">
          <a:xfrm>
            <a:off x="5291586" y="3759433"/>
            <a:ext cx="18679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EA4DEE-3CE9-1558-B173-10926168E4D4}"/>
              </a:ext>
            </a:extLst>
          </p:cNvPr>
          <p:cNvSpPr txBox="1"/>
          <p:nvPr/>
        </p:nvSpPr>
        <p:spPr>
          <a:xfrm>
            <a:off x="412219" y="5038383"/>
            <a:ext cx="4564226" cy="141577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 b="1">
                <a:solidFill>
                  <a:srgbClr val="70BF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PT" sz="1400" dirty="0"/>
              <a:t>Reações extremamente rápidas</a:t>
            </a:r>
            <a:r>
              <a:rPr lang="pt-PT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pt-PT" sz="1400" dirty="0"/>
              <a:t> </a:t>
            </a:r>
            <a:r>
              <a:rPr lang="pt-PT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a reação de combustão que ocorre nos motores, que liberta muita energia em pouco tempo e permite ao foguetão descolar a grande velocidade.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7CC3827-6FD8-9A55-DE60-02C7206F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585" y="5077772"/>
            <a:ext cx="1620000" cy="15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 Single Corner Rectangle 15"/>
          <p:cNvSpPr/>
          <p:nvPr/>
        </p:nvSpPr>
        <p:spPr>
          <a:xfrm rot="10800000" flipV="1">
            <a:off x="7225103" y="1864650"/>
            <a:ext cx="3624564" cy="53347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Round Single Corner Rectangle 13"/>
          <p:cNvSpPr/>
          <p:nvPr/>
        </p:nvSpPr>
        <p:spPr>
          <a:xfrm flipV="1">
            <a:off x="7225103" y="2576381"/>
            <a:ext cx="4760522" cy="1505080"/>
          </a:xfrm>
          <a:prstGeom prst="round1Rect">
            <a:avLst>
              <a:gd name="adj" fmla="val 12954"/>
            </a:avLst>
          </a:prstGeom>
          <a:solidFill>
            <a:srgbClr val="BD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7225103" y="2502247"/>
            <a:ext cx="4726105" cy="1641469"/>
          </a:xfrm>
          <a:prstGeom prst="rect">
            <a:avLst/>
          </a:prstGeom>
          <a:noFill/>
        </p:spPr>
        <p:txBody>
          <a:bodyPr wrap="square" lIns="162556" tIns="81277" rIns="162556" bIns="8127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de uma reação química é uma grandeza que se associa à rapidez com que um reagente é consumido ou um produto da reação é formado.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7225103" y="1864651"/>
            <a:ext cx="4121287" cy="533473"/>
          </a:xfrm>
          <a:prstGeom prst="rect">
            <a:avLst/>
          </a:prstGeom>
          <a:noFill/>
        </p:spPr>
        <p:txBody>
          <a:bodyPr wrap="square" lIns="162556" tIns="81277" rIns="162556" bIns="81277" rtlCol="0">
            <a:spAutoFit/>
          </a:bodyPr>
          <a:lstStyle/>
          <a:p>
            <a:pPr marL="0" lvl="1"/>
            <a:r>
              <a:rPr lang="pt-P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Velocidade da reação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1AD0B7-D0E8-441B-9430-C1A20DA62FD4}"/>
              </a:ext>
            </a:extLst>
          </p:cNvPr>
          <p:cNvSpPr txBox="1"/>
          <p:nvPr/>
        </p:nvSpPr>
        <p:spPr>
          <a:xfrm>
            <a:off x="7225105" y="4348518"/>
            <a:ext cx="4760520" cy="105265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PT" sz="1400" dirty="0"/>
              <a:t>Nas </a:t>
            </a:r>
            <a:r>
              <a:rPr lang="pt-PT" sz="1400" b="1" dirty="0">
                <a:solidFill>
                  <a:srgbClr val="70BF54"/>
                </a:solidFill>
              </a:rPr>
              <a:t>reações lentas</a:t>
            </a:r>
            <a:r>
              <a:rPr lang="pt-PT" sz="1400" dirty="0"/>
              <a:t>, os reagentes demoram muito tempo para se transformarem em produtos </a:t>
            </a:r>
            <a:endParaRPr lang="pt-PT" sz="1400" dirty="0" smtClean="0"/>
          </a:p>
          <a:p>
            <a:pPr algn="just">
              <a:lnSpc>
                <a:spcPct val="150000"/>
              </a:lnSpc>
            </a:pPr>
            <a:r>
              <a:rPr lang="pt-PT" sz="1400" dirty="0" smtClean="0"/>
              <a:t>– </a:t>
            </a:r>
            <a:r>
              <a:rPr lang="pt-PT" sz="1400" dirty="0"/>
              <a:t>a </a:t>
            </a:r>
            <a:r>
              <a:rPr lang="pt-PT" sz="1400" b="1" dirty="0">
                <a:solidFill>
                  <a:srgbClr val="70BF54"/>
                </a:solidFill>
              </a:rPr>
              <a:t>velocidade</a:t>
            </a:r>
            <a:r>
              <a:rPr lang="pt-PT" sz="1400" dirty="0"/>
              <a:t> destas reações é </a:t>
            </a:r>
            <a:r>
              <a:rPr lang="pt-PT" sz="1400" b="1" dirty="0">
                <a:solidFill>
                  <a:srgbClr val="70BF54"/>
                </a:solidFill>
              </a:rPr>
              <a:t>baixa</a:t>
            </a:r>
            <a:r>
              <a:rPr lang="pt-PT" sz="1400" dirty="0"/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B84EF7-74AD-4699-A234-3B9B9C62B7F4}"/>
              </a:ext>
            </a:extLst>
          </p:cNvPr>
          <p:cNvSpPr txBox="1"/>
          <p:nvPr/>
        </p:nvSpPr>
        <p:spPr>
          <a:xfrm>
            <a:off x="7225103" y="5582779"/>
            <a:ext cx="4835163" cy="105265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PT" sz="1400" dirty="0"/>
              <a:t>Nas </a:t>
            </a:r>
            <a:r>
              <a:rPr lang="pt-PT" sz="1400" b="1" dirty="0">
                <a:solidFill>
                  <a:srgbClr val="70BF54"/>
                </a:solidFill>
              </a:rPr>
              <a:t>reações rápidas</a:t>
            </a:r>
            <a:r>
              <a:rPr lang="pt-PT" sz="1400" dirty="0"/>
              <a:t>, os reagentes demoram pouco tempo para se transformarem em </a:t>
            </a:r>
            <a:r>
              <a:rPr lang="pt-PT" sz="1400" dirty="0" smtClean="0"/>
              <a:t>produtos</a:t>
            </a:r>
          </a:p>
          <a:p>
            <a:pPr algn="just">
              <a:lnSpc>
                <a:spcPct val="150000"/>
              </a:lnSpc>
            </a:pPr>
            <a:r>
              <a:rPr lang="pt-PT" sz="1400" dirty="0" smtClean="0"/>
              <a:t>– </a:t>
            </a:r>
            <a:r>
              <a:rPr lang="pt-PT" sz="1400" dirty="0"/>
              <a:t>a </a:t>
            </a:r>
            <a:r>
              <a:rPr lang="pt-PT" sz="1400" b="1" dirty="0">
                <a:solidFill>
                  <a:srgbClr val="70BF54"/>
                </a:solidFill>
              </a:rPr>
              <a:t>velocidade</a:t>
            </a:r>
            <a:r>
              <a:rPr lang="pt-PT" sz="1400" dirty="0"/>
              <a:t> destas reações é </a:t>
            </a:r>
            <a:r>
              <a:rPr lang="pt-PT" sz="1400" b="1" dirty="0">
                <a:solidFill>
                  <a:srgbClr val="70BF54"/>
                </a:solidFill>
              </a:rPr>
              <a:t>elevada</a:t>
            </a:r>
            <a:r>
              <a:rPr lang="pt-PT" sz="1400" dirty="0"/>
              <a:t>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173619" y="1732084"/>
            <a:ext cx="4900685" cy="49631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" descr="Rate of Reaction - GeeksforGeek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1963" r="6353"/>
          <a:stretch/>
        </p:blipFill>
        <p:spPr bwMode="auto">
          <a:xfrm>
            <a:off x="8546179" y="167281"/>
            <a:ext cx="2661234" cy="14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412219" y="384558"/>
            <a:ext cx="1177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70B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que influenciam a velocidade das reações químicas</a:t>
            </a:r>
            <a:endParaRPr lang="pt-PT" sz="3200" b="1" dirty="0">
              <a:solidFill>
                <a:srgbClr val="70B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ingle Corner Rectangle 15"/>
          <p:cNvSpPr/>
          <p:nvPr/>
        </p:nvSpPr>
        <p:spPr>
          <a:xfrm flipV="1">
            <a:off x="4806247" y="2013002"/>
            <a:ext cx="2267884" cy="1098850"/>
          </a:xfrm>
          <a:prstGeom prst="round1Rect">
            <a:avLst>
              <a:gd name="adj" fmla="val 16253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4984368" y="2067693"/>
            <a:ext cx="22111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1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fatores que permitem alterar a velocidade das reações químicas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3A28D6-B042-4D06-83A5-236F58314A87}"/>
              </a:ext>
            </a:extLst>
          </p:cNvPr>
          <p:cNvSpPr/>
          <p:nvPr/>
        </p:nvSpPr>
        <p:spPr>
          <a:xfrm>
            <a:off x="807493" y="1249233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dos reagentes</a:t>
            </a: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D07BB440-19A7-403B-A8F4-8D6FFC41281F}"/>
              </a:ext>
            </a:extLst>
          </p:cNvPr>
          <p:cNvCxnSpPr>
            <a:cxnSpLocks/>
          </p:cNvCxnSpPr>
          <p:nvPr/>
        </p:nvCxnSpPr>
        <p:spPr>
          <a:xfrm>
            <a:off x="3883911" y="361084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6C4D338D-B88A-4341-B58D-AC1A0C769F22}"/>
              </a:ext>
            </a:extLst>
          </p:cNvPr>
          <p:cNvCxnSpPr>
            <a:cxnSpLocks/>
          </p:cNvCxnSpPr>
          <p:nvPr/>
        </p:nvCxnSpPr>
        <p:spPr>
          <a:xfrm>
            <a:off x="4348301" y="2567902"/>
            <a:ext cx="336523" cy="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F63654CC-AB78-4FFF-A907-BDC6AE823363}"/>
              </a:ext>
            </a:extLst>
          </p:cNvPr>
          <p:cNvCxnSpPr>
            <a:cxnSpLocks/>
          </p:cNvCxnSpPr>
          <p:nvPr/>
        </p:nvCxnSpPr>
        <p:spPr>
          <a:xfrm>
            <a:off x="4348301" y="1505973"/>
            <a:ext cx="0" cy="2117973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4C99A20-1194-47E0-B056-7AE8945B2C68}"/>
              </a:ext>
            </a:extLst>
          </p:cNvPr>
          <p:cNvSpPr/>
          <p:nvPr/>
        </p:nvSpPr>
        <p:spPr>
          <a:xfrm>
            <a:off x="807493" y="1954812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Concentração dos reagentes em solução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6188D49-1879-4FFB-9D2B-E78414CADB39}"/>
              </a:ext>
            </a:extLst>
          </p:cNvPr>
          <p:cNvSpPr/>
          <p:nvPr/>
        </p:nvSpPr>
        <p:spPr>
          <a:xfrm>
            <a:off x="807493" y="2655934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de divisão do reagente sólido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A7E8B5B-8820-4191-9191-DCCBE7111494}"/>
              </a:ext>
            </a:extLst>
          </p:cNvPr>
          <p:cNvSpPr/>
          <p:nvPr/>
        </p:nvSpPr>
        <p:spPr>
          <a:xfrm>
            <a:off x="802793" y="3357056"/>
            <a:ext cx="3087564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Presença de catalisadores</a:t>
            </a: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8A8AA889-15CF-41B4-80B3-2E6732A380BD}"/>
              </a:ext>
            </a:extLst>
          </p:cNvPr>
          <p:cNvCxnSpPr>
            <a:cxnSpLocks/>
          </p:cNvCxnSpPr>
          <p:nvPr/>
        </p:nvCxnSpPr>
        <p:spPr>
          <a:xfrm>
            <a:off x="3883911" y="2901761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7CCF242-25BD-48B0-B6A4-D0515268C64E}"/>
              </a:ext>
            </a:extLst>
          </p:cNvPr>
          <p:cNvCxnSpPr>
            <a:cxnSpLocks/>
          </p:cNvCxnSpPr>
          <p:nvPr/>
        </p:nvCxnSpPr>
        <p:spPr>
          <a:xfrm>
            <a:off x="3883911" y="221155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5F6B3C18-D599-4172-985E-1634ACCE68C2}"/>
              </a:ext>
            </a:extLst>
          </p:cNvPr>
          <p:cNvCxnSpPr>
            <a:cxnSpLocks/>
          </p:cNvCxnSpPr>
          <p:nvPr/>
        </p:nvCxnSpPr>
        <p:spPr>
          <a:xfrm>
            <a:off x="3888612" y="1505973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34" name="Round Single Corner Rectangle 15"/>
          <p:cNvSpPr/>
          <p:nvPr/>
        </p:nvSpPr>
        <p:spPr>
          <a:xfrm rot="10800000" flipV="1">
            <a:off x="4857072" y="3364163"/>
            <a:ext cx="1944216" cy="400105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Round Single Corner Rectangle 13"/>
          <p:cNvSpPr/>
          <p:nvPr/>
        </p:nvSpPr>
        <p:spPr>
          <a:xfrm flipV="1">
            <a:off x="4860440" y="3819529"/>
            <a:ext cx="3442028" cy="2929008"/>
          </a:xfrm>
          <a:prstGeom prst="round1Rect">
            <a:avLst>
              <a:gd name="adj" fmla="val 12954"/>
            </a:avLst>
          </a:prstGeom>
          <a:solidFill>
            <a:srgbClr val="BD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4916578" y="3854259"/>
            <a:ext cx="338589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catalisador "facilita“ o decurso da reação, aumentando a sua velocidade, sem se consumir.</a:t>
            </a:r>
          </a:p>
        </p:txBody>
      </p:sp>
      <p:sp>
        <p:nvSpPr>
          <p:cNvPr id="38" name="TextBox 21"/>
          <p:cNvSpPr txBox="1"/>
          <p:nvPr/>
        </p:nvSpPr>
        <p:spPr>
          <a:xfrm>
            <a:off x="4916577" y="3364164"/>
            <a:ext cx="193883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1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Catalisador</a:t>
            </a:r>
          </a:p>
        </p:txBody>
      </p:sp>
      <p:sp>
        <p:nvSpPr>
          <p:cNvPr id="39" name="Round Single Corner Rectangle 15">
            <a:extLst>
              <a:ext uri="{FF2B5EF4-FFF2-40B4-BE49-F238E27FC236}">
                <a16:creationId xmlns:a16="http://schemas.microsoft.com/office/drawing/2014/main" id="{7859D58D-365A-45A1-9358-8B9F2A88B8B4}"/>
              </a:ext>
            </a:extLst>
          </p:cNvPr>
          <p:cNvSpPr/>
          <p:nvPr/>
        </p:nvSpPr>
        <p:spPr>
          <a:xfrm rot="10800000" flipV="1">
            <a:off x="8428359" y="3354642"/>
            <a:ext cx="1944216" cy="400105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" name="Round Single Corner Rectangle 13">
            <a:extLst>
              <a:ext uri="{FF2B5EF4-FFF2-40B4-BE49-F238E27FC236}">
                <a16:creationId xmlns:a16="http://schemas.microsoft.com/office/drawing/2014/main" id="{E4CC2BC1-CACD-4A85-883C-94071FE36BA7}"/>
              </a:ext>
            </a:extLst>
          </p:cNvPr>
          <p:cNvSpPr/>
          <p:nvPr/>
        </p:nvSpPr>
        <p:spPr>
          <a:xfrm flipV="1">
            <a:off x="8431726" y="3810008"/>
            <a:ext cx="3462541" cy="2929006"/>
          </a:xfrm>
          <a:prstGeom prst="round1Rect">
            <a:avLst>
              <a:gd name="adj" fmla="val 12954"/>
            </a:avLst>
          </a:prstGeom>
          <a:solidFill>
            <a:srgbClr val="BD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2C600287-CA21-43F8-AADB-78AFD309381D}"/>
              </a:ext>
            </a:extLst>
          </p:cNvPr>
          <p:cNvSpPr txBox="1"/>
          <p:nvPr/>
        </p:nvSpPr>
        <p:spPr>
          <a:xfrm>
            <a:off x="8487865" y="3863378"/>
            <a:ext cx="33612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inibidor "dificulta“ o decurso da reação, diminuindo a sua velocidade, sem se consumir.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8475D499-4150-4A92-B72E-8C0AC213477F}"/>
              </a:ext>
            </a:extLst>
          </p:cNvPr>
          <p:cNvSpPr txBox="1"/>
          <p:nvPr/>
        </p:nvSpPr>
        <p:spPr>
          <a:xfrm>
            <a:off x="8487864" y="3354643"/>
            <a:ext cx="193883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lvl="1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Inibidor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EE31CB28-392B-4A3E-BAF2-E75E9B714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837" y="5561191"/>
            <a:ext cx="3229372" cy="1242606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B0F05C3-7017-47D7-BB2D-28988124A6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6559" y="4929465"/>
            <a:ext cx="3507708" cy="1816099"/>
          </a:xfrm>
          <a:prstGeom prst="rect">
            <a:avLst/>
          </a:prstGeom>
        </p:spPr>
      </p:pic>
      <p:sp>
        <p:nvSpPr>
          <p:cNvPr id="46" name="CaixaDeTexto 12">
            <a:extLst>
              <a:ext uri="{FF2B5EF4-FFF2-40B4-BE49-F238E27FC236}">
                <a16:creationId xmlns:a16="http://schemas.microsoft.com/office/drawing/2014/main" id="{51F50C76-0268-9C6B-4988-DD87FCF29EC0}"/>
              </a:ext>
            </a:extLst>
          </p:cNvPr>
          <p:cNvSpPr txBox="1"/>
          <p:nvPr/>
        </p:nvSpPr>
        <p:spPr>
          <a:xfrm>
            <a:off x="328554" y="6091204"/>
            <a:ext cx="436953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sz="1600" dirty="0"/>
              <a:t>Estas substâncias </a:t>
            </a:r>
            <a:r>
              <a:rPr lang="pt-PT" sz="1600" b="1" dirty="0">
                <a:solidFill>
                  <a:schemeClr val="tx1"/>
                </a:solidFill>
              </a:rPr>
              <a:t>não se consomem nas reações</a:t>
            </a:r>
            <a:r>
              <a:rPr lang="pt-PT" sz="1600" dirty="0"/>
              <a:t>, mas podem perder a sua atividade.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3EA34E1-28F1-47DD-8A68-5BE4CDF1EE3D}"/>
              </a:ext>
            </a:extLst>
          </p:cNvPr>
          <p:cNvSpPr txBox="1"/>
          <p:nvPr/>
        </p:nvSpPr>
        <p:spPr>
          <a:xfrm>
            <a:off x="6253886" y="1004063"/>
            <a:ext cx="568396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conservação de alimentos são utilizados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inibidores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designados por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conservantes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antioxidantes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permitindo que os alimentos durem mais tempo, mantendo a sua qualidade.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EEB8BE6-B94E-4667-BC02-5201E6B3D05D}"/>
              </a:ext>
            </a:extLst>
          </p:cNvPr>
          <p:cNvSpPr txBox="1"/>
          <p:nvPr/>
        </p:nvSpPr>
        <p:spPr>
          <a:xfrm>
            <a:off x="7195553" y="1760071"/>
            <a:ext cx="465354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 conservantes impedem o crescimento de micro-organismos, bactérias ou fungos e, consequentemente, as alterações dos alimentos provocadas por eles.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543EC53-B34C-4426-9CDB-A5CD6A1A8E97}"/>
              </a:ext>
            </a:extLst>
          </p:cNvPr>
          <p:cNvSpPr txBox="1"/>
          <p:nvPr/>
        </p:nvSpPr>
        <p:spPr>
          <a:xfrm>
            <a:off x="7528467" y="2505495"/>
            <a:ext cx="4461238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vinagre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açúcar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são conservantes utilizados há séculos para impedir a degradação microbiana de muitos alimentos.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33EB234D-3427-DC99-1F1B-A664A5A7F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7916"/>
          <a:stretch/>
        </p:blipFill>
        <p:spPr bwMode="auto">
          <a:xfrm>
            <a:off x="692140" y="4361070"/>
            <a:ext cx="4494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A4CBE619-D8B7-4BF5-BC36-B23C6CDEB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209" y="4364236"/>
            <a:ext cx="519115" cy="54000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E67CF25F-FBB6-483B-9220-482F8D6E86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242"/>
          <a:stretch/>
        </p:blipFill>
        <p:spPr>
          <a:xfrm>
            <a:off x="3159975" y="4369814"/>
            <a:ext cx="810278" cy="540000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5A04906F-8D9E-44C3-B960-5BA5A5812D2E}"/>
              </a:ext>
            </a:extLst>
          </p:cNvPr>
          <p:cNvSpPr txBox="1"/>
          <p:nvPr/>
        </p:nvSpPr>
        <p:spPr>
          <a:xfrm>
            <a:off x="387648" y="4877794"/>
            <a:ext cx="1058419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1000" dirty="0"/>
              <a:t>O mel pode ser conservado por tempo indeterminado porque é rico em </a:t>
            </a:r>
            <a:r>
              <a:rPr lang="pt-PT" sz="1000" b="1" dirty="0">
                <a:solidFill>
                  <a:srgbClr val="70BF54"/>
                </a:solidFill>
              </a:rPr>
              <a:t>açúcar</a:t>
            </a:r>
            <a:r>
              <a:rPr lang="pt-PT" sz="1000" dirty="0"/>
              <a:t>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1A1BB40-3770-4231-970B-BD4B130390A7}"/>
              </a:ext>
            </a:extLst>
          </p:cNvPr>
          <p:cNvSpPr txBox="1"/>
          <p:nvPr/>
        </p:nvSpPr>
        <p:spPr>
          <a:xfrm>
            <a:off x="2899970" y="5007035"/>
            <a:ext cx="1330287" cy="8617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1000" dirty="0"/>
              <a:t>O bacalhau é conservado tradicionalmente por um processo de </a:t>
            </a:r>
            <a:r>
              <a:rPr lang="pt-PT" sz="1000" b="1" dirty="0">
                <a:solidFill>
                  <a:srgbClr val="70BF54"/>
                </a:solidFill>
              </a:rPr>
              <a:t>salga</a:t>
            </a:r>
            <a:r>
              <a:rPr lang="pt-PT" sz="1000" dirty="0"/>
              <a:t> e secagem.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DFB04FD-8FF0-4FB2-BC69-F3F94310534C}"/>
              </a:ext>
            </a:extLst>
          </p:cNvPr>
          <p:cNvSpPr txBox="1"/>
          <p:nvPr/>
        </p:nvSpPr>
        <p:spPr>
          <a:xfrm>
            <a:off x="1532633" y="4959196"/>
            <a:ext cx="1325291" cy="8617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1000" dirty="0"/>
              <a:t>Os picles são conservas de vegetais (pepinos, cebolas, cenouras, etc.) em </a:t>
            </a:r>
            <a:r>
              <a:rPr lang="pt-PT" sz="1000" b="1" dirty="0">
                <a:solidFill>
                  <a:srgbClr val="70BF54"/>
                </a:solidFill>
              </a:rPr>
              <a:t>vinagre</a:t>
            </a:r>
            <a:r>
              <a:rPr lang="pt-PT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2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4BF4EBD0-61A1-4D2C-ABC3-AC2BE426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900" y="2553358"/>
            <a:ext cx="3056265" cy="2922135"/>
          </a:xfrm>
          <a:prstGeom prst="rect">
            <a:avLst/>
          </a:prstGeom>
        </p:spPr>
      </p:pic>
      <p:sp>
        <p:nvSpPr>
          <p:cNvPr id="77" name="Round Single Corner Rectangle 15">
            <a:extLst>
              <a:ext uri="{FF2B5EF4-FFF2-40B4-BE49-F238E27FC236}">
                <a16:creationId xmlns:a16="http://schemas.microsoft.com/office/drawing/2014/main" id="{FEAD0C6A-0BF3-468B-913D-5F6B4F9194CC}"/>
              </a:ext>
            </a:extLst>
          </p:cNvPr>
          <p:cNvSpPr/>
          <p:nvPr/>
        </p:nvSpPr>
        <p:spPr>
          <a:xfrm flipV="1">
            <a:off x="2970576" y="4869261"/>
            <a:ext cx="1574482" cy="68523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3" name="Round Single Corner Rectangle 15">
            <a:extLst>
              <a:ext uri="{FF2B5EF4-FFF2-40B4-BE49-F238E27FC236}">
                <a16:creationId xmlns:a16="http://schemas.microsoft.com/office/drawing/2014/main" id="{AD6F197A-2A3A-4395-87B3-E13D2943C337}"/>
              </a:ext>
            </a:extLst>
          </p:cNvPr>
          <p:cNvSpPr/>
          <p:nvPr/>
        </p:nvSpPr>
        <p:spPr>
          <a:xfrm flipV="1">
            <a:off x="3073433" y="6093508"/>
            <a:ext cx="1514671" cy="632158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894F1B3-7530-4EB1-B7E9-BBDAF161C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4" b="95624" l="4485" r="95183">
                        <a14:foregroundMark x1="70598" y1="13614" x2="70598" y2="13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119" y="2604091"/>
            <a:ext cx="2752094" cy="2820667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412219" y="384558"/>
            <a:ext cx="1177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Fatores que influenciam a velocidade das reações químicas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70BF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ound Single Corner Rectangle 15"/>
          <p:cNvSpPr/>
          <p:nvPr/>
        </p:nvSpPr>
        <p:spPr>
          <a:xfrm flipV="1">
            <a:off x="4806247" y="2013002"/>
            <a:ext cx="2267884" cy="1098850"/>
          </a:xfrm>
          <a:prstGeom prst="round1Rect">
            <a:avLst>
              <a:gd name="adj" fmla="val 16253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4984368" y="2067693"/>
            <a:ext cx="22111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 fatores que permitem alterar a velocidade das reações químicas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3A28D6-B042-4D06-83A5-236F58314A87}"/>
              </a:ext>
            </a:extLst>
          </p:cNvPr>
          <p:cNvSpPr/>
          <p:nvPr/>
        </p:nvSpPr>
        <p:spPr>
          <a:xfrm>
            <a:off x="807493" y="1249233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dos reagentes</a:t>
            </a: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D07BB440-19A7-403B-A8F4-8D6FFC41281F}"/>
              </a:ext>
            </a:extLst>
          </p:cNvPr>
          <p:cNvCxnSpPr>
            <a:cxnSpLocks/>
          </p:cNvCxnSpPr>
          <p:nvPr/>
        </p:nvCxnSpPr>
        <p:spPr>
          <a:xfrm>
            <a:off x="3883911" y="361084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6C4D338D-B88A-4341-B58D-AC1A0C769F22}"/>
              </a:ext>
            </a:extLst>
          </p:cNvPr>
          <p:cNvCxnSpPr>
            <a:cxnSpLocks/>
          </p:cNvCxnSpPr>
          <p:nvPr/>
        </p:nvCxnSpPr>
        <p:spPr>
          <a:xfrm>
            <a:off x="4348301" y="2567902"/>
            <a:ext cx="336523" cy="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F63654CC-AB78-4FFF-A907-BDC6AE823363}"/>
              </a:ext>
            </a:extLst>
          </p:cNvPr>
          <p:cNvCxnSpPr>
            <a:cxnSpLocks/>
          </p:cNvCxnSpPr>
          <p:nvPr/>
        </p:nvCxnSpPr>
        <p:spPr>
          <a:xfrm>
            <a:off x="4348301" y="1505973"/>
            <a:ext cx="0" cy="2117973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4C99A20-1194-47E0-B056-7AE8945B2C68}"/>
              </a:ext>
            </a:extLst>
          </p:cNvPr>
          <p:cNvSpPr/>
          <p:nvPr/>
        </p:nvSpPr>
        <p:spPr>
          <a:xfrm>
            <a:off x="807493" y="1954812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Concentração dos reagentes em solução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6188D49-1879-4FFB-9D2B-E78414CADB39}"/>
              </a:ext>
            </a:extLst>
          </p:cNvPr>
          <p:cNvSpPr/>
          <p:nvPr/>
        </p:nvSpPr>
        <p:spPr>
          <a:xfrm>
            <a:off x="807493" y="2655934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de divisão do reagente sólido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A7E8B5B-8820-4191-9191-DCCBE7111494}"/>
              </a:ext>
            </a:extLst>
          </p:cNvPr>
          <p:cNvSpPr/>
          <p:nvPr/>
        </p:nvSpPr>
        <p:spPr>
          <a:xfrm>
            <a:off x="802793" y="3357056"/>
            <a:ext cx="3087564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Presença de catalisadores</a:t>
            </a: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8A8AA889-15CF-41B4-80B3-2E6732A380BD}"/>
              </a:ext>
            </a:extLst>
          </p:cNvPr>
          <p:cNvCxnSpPr>
            <a:cxnSpLocks/>
          </p:cNvCxnSpPr>
          <p:nvPr/>
        </p:nvCxnSpPr>
        <p:spPr>
          <a:xfrm>
            <a:off x="3883911" y="2901761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7CCF242-25BD-48B0-B6A4-D0515268C64E}"/>
              </a:ext>
            </a:extLst>
          </p:cNvPr>
          <p:cNvCxnSpPr>
            <a:cxnSpLocks/>
          </p:cNvCxnSpPr>
          <p:nvPr/>
        </p:nvCxnSpPr>
        <p:spPr>
          <a:xfrm>
            <a:off x="3883911" y="221155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5F6B3C18-D599-4172-985E-1634ACCE68C2}"/>
              </a:ext>
            </a:extLst>
          </p:cNvPr>
          <p:cNvCxnSpPr>
            <a:cxnSpLocks/>
          </p:cNvCxnSpPr>
          <p:nvPr/>
        </p:nvCxnSpPr>
        <p:spPr>
          <a:xfrm>
            <a:off x="3888612" y="1505973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6B17C9B-4DA8-4063-A55A-6664176F04A5}"/>
              </a:ext>
            </a:extLst>
          </p:cNvPr>
          <p:cNvSpPr txBox="1"/>
          <p:nvPr/>
        </p:nvSpPr>
        <p:spPr>
          <a:xfrm>
            <a:off x="7453251" y="1343338"/>
            <a:ext cx="4444192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Sabe-se que as reações químicas resultam de </a:t>
            </a: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rearranjos de átomos 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 ocorrem após choques eficazes entre os corpúsculos dos reagentes.</a:t>
            </a:r>
          </a:p>
        </p:txBody>
      </p:sp>
      <p:sp>
        <p:nvSpPr>
          <p:cNvPr id="57" name="Round Single Corner Rectangle 15">
            <a:extLst>
              <a:ext uri="{FF2B5EF4-FFF2-40B4-BE49-F238E27FC236}">
                <a16:creationId xmlns:a16="http://schemas.microsoft.com/office/drawing/2014/main" id="{6DE02768-4807-46AE-87E9-5569A911CADC}"/>
              </a:ext>
            </a:extLst>
          </p:cNvPr>
          <p:cNvSpPr/>
          <p:nvPr/>
        </p:nvSpPr>
        <p:spPr>
          <a:xfrm rot="10800000" flipV="1">
            <a:off x="5571606" y="3212680"/>
            <a:ext cx="1643054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6BD62D02-FF7E-47CD-89F8-2765DBF55C3A}"/>
              </a:ext>
            </a:extLst>
          </p:cNvPr>
          <p:cNvSpPr txBox="1"/>
          <p:nvPr/>
        </p:nvSpPr>
        <p:spPr>
          <a:xfrm>
            <a:off x="5686524" y="3354233"/>
            <a:ext cx="1440183" cy="553994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mais baixa</a:t>
            </a:r>
          </a:p>
        </p:txBody>
      </p:sp>
      <p:sp>
        <p:nvSpPr>
          <p:cNvPr id="59" name="Round Single Corner Rectangle 15">
            <a:extLst>
              <a:ext uri="{FF2B5EF4-FFF2-40B4-BE49-F238E27FC236}">
                <a16:creationId xmlns:a16="http://schemas.microsoft.com/office/drawing/2014/main" id="{5CDD58A5-70E4-4047-BBDF-673EF9D22C45}"/>
              </a:ext>
            </a:extLst>
          </p:cNvPr>
          <p:cNvSpPr/>
          <p:nvPr/>
        </p:nvSpPr>
        <p:spPr>
          <a:xfrm flipV="1">
            <a:off x="10155478" y="3215170"/>
            <a:ext cx="1592724" cy="86074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E912A34D-2CEA-406F-B613-D3FBB5927955}"/>
              </a:ext>
            </a:extLst>
          </p:cNvPr>
          <p:cNvSpPr txBox="1"/>
          <p:nvPr/>
        </p:nvSpPr>
        <p:spPr>
          <a:xfrm>
            <a:off x="10137779" y="3330035"/>
            <a:ext cx="162423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mais elevada</a:t>
            </a:r>
            <a:endParaRPr lang="pt-P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5E7DA14-BB57-4446-8419-BCC3B068073D}"/>
              </a:ext>
            </a:extLst>
          </p:cNvPr>
          <p:cNvSpPr txBox="1"/>
          <p:nvPr/>
        </p:nvSpPr>
        <p:spPr>
          <a:xfrm>
            <a:off x="5183472" y="4364512"/>
            <a:ext cx="2087291" cy="6835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Menor agitação dos corpúsculos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09E905C-0FDE-499D-B839-470A207CFF2A}"/>
              </a:ext>
            </a:extLst>
          </p:cNvPr>
          <p:cNvSpPr txBox="1"/>
          <p:nvPr/>
        </p:nvSpPr>
        <p:spPr>
          <a:xfrm>
            <a:off x="4467777" y="5331904"/>
            <a:ext cx="37140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Choques entre corpúsculos dos reagentes menos intensos e menos eficazes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A23C473-9877-49DF-A4A1-BF966DDAD582}"/>
              </a:ext>
            </a:extLst>
          </p:cNvPr>
          <p:cNvSpPr txBox="1"/>
          <p:nvPr/>
        </p:nvSpPr>
        <p:spPr>
          <a:xfrm>
            <a:off x="9810152" y="4296303"/>
            <a:ext cx="2087291" cy="6835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Maior agitação dos corpúsculos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0A7FAE-36B3-406D-9C5C-3AB08A4C2ED9}"/>
              </a:ext>
            </a:extLst>
          </p:cNvPr>
          <p:cNvSpPr txBox="1"/>
          <p:nvPr/>
        </p:nvSpPr>
        <p:spPr>
          <a:xfrm>
            <a:off x="8846389" y="5369207"/>
            <a:ext cx="349450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Choques entre corpúsculos dos reagentes mais intensos e mais eficazes</a:t>
            </a:r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78257" y="41425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A67C9971-1454-4ADD-9946-D1C1AC882399}"/>
              </a:ext>
            </a:extLst>
          </p:cNvPr>
          <p:cNvCxnSpPr>
            <a:cxnSpLocks/>
          </p:cNvCxnSpPr>
          <p:nvPr/>
        </p:nvCxnSpPr>
        <p:spPr>
          <a:xfrm>
            <a:off x="6378257" y="495278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C6804022-7CA8-4E5A-AB18-56F01382F45E}"/>
              </a:ext>
            </a:extLst>
          </p:cNvPr>
          <p:cNvCxnSpPr>
            <a:cxnSpLocks/>
          </p:cNvCxnSpPr>
          <p:nvPr/>
        </p:nvCxnSpPr>
        <p:spPr>
          <a:xfrm>
            <a:off x="10924434" y="4113068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0401340-3104-452E-A1CB-3D4B72937CAF}"/>
              </a:ext>
            </a:extLst>
          </p:cNvPr>
          <p:cNvCxnSpPr>
            <a:cxnSpLocks/>
          </p:cNvCxnSpPr>
          <p:nvPr/>
        </p:nvCxnSpPr>
        <p:spPr>
          <a:xfrm>
            <a:off x="10949899" y="491982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75E2865-26CA-2A28-5707-5E3870BC179A}"/>
              </a:ext>
            </a:extLst>
          </p:cNvPr>
          <p:cNvSpPr txBox="1"/>
          <p:nvPr/>
        </p:nvSpPr>
        <p:spPr>
          <a:xfrm>
            <a:off x="4597415" y="6154088"/>
            <a:ext cx="36184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0EC4E7A5-E069-7C9B-01C8-A064359998F0}"/>
              </a:ext>
            </a:extLst>
          </p:cNvPr>
          <p:cNvSpPr txBox="1"/>
          <p:nvPr/>
        </p:nvSpPr>
        <p:spPr>
          <a:xfrm>
            <a:off x="8815032" y="6209134"/>
            <a:ext cx="340626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59207" y="60094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72" name="Conexão reta unidirecional 71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10935944" y="5995491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73" name="Round Single Corner Rectangle 13"/>
          <p:cNvSpPr/>
          <p:nvPr/>
        </p:nvSpPr>
        <p:spPr>
          <a:xfrm flipV="1">
            <a:off x="1286424" y="4427595"/>
            <a:ext cx="2010639" cy="717266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5" name="Round Single Corner Rectangle 15">
            <a:extLst>
              <a:ext uri="{FF2B5EF4-FFF2-40B4-BE49-F238E27FC236}">
                <a16:creationId xmlns:a16="http://schemas.microsoft.com/office/drawing/2014/main" id="{5F9A3A58-8B73-4903-A581-66933AF41FE9}"/>
              </a:ext>
            </a:extLst>
          </p:cNvPr>
          <p:cNvSpPr/>
          <p:nvPr/>
        </p:nvSpPr>
        <p:spPr>
          <a:xfrm rot="10800000" flipV="1">
            <a:off x="9766" y="4039377"/>
            <a:ext cx="1707746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4" name="TextBox 17"/>
          <p:cNvSpPr txBox="1"/>
          <p:nvPr/>
        </p:nvSpPr>
        <p:spPr>
          <a:xfrm>
            <a:off x="1566848" y="4415160"/>
            <a:ext cx="158537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2BC4655B-25DC-4BD3-8D0D-35FB6603CC2A}"/>
              </a:ext>
            </a:extLst>
          </p:cNvPr>
          <p:cNvSpPr txBox="1"/>
          <p:nvPr/>
        </p:nvSpPr>
        <p:spPr>
          <a:xfrm>
            <a:off x="19423" y="4112635"/>
            <a:ext cx="1733264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PT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reagentes é </a:t>
            </a:r>
            <a:r>
              <a:rPr lang="pt-PT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baixa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F4404D49-453B-41E6-A9AA-A2ADC337B866}"/>
              </a:ext>
            </a:extLst>
          </p:cNvPr>
          <p:cNvSpPr txBox="1"/>
          <p:nvPr/>
        </p:nvSpPr>
        <p:spPr>
          <a:xfrm>
            <a:off x="3046159" y="4955178"/>
            <a:ext cx="13101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lenta</a:t>
            </a:r>
          </a:p>
        </p:txBody>
      </p:sp>
      <p:sp>
        <p:nvSpPr>
          <p:cNvPr id="79" name="Round Single Corner Rectangle 13">
            <a:extLst>
              <a:ext uri="{FF2B5EF4-FFF2-40B4-BE49-F238E27FC236}">
                <a16:creationId xmlns:a16="http://schemas.microsoft.com/office/drawing/2014/main" id="{ADB39385-815B-43F5-8B27-98006EF19429}"/>
              </a:ext>
            </a:extLst>
          </p:cNvPr>
          <p:cNvSpPr/>
          <p:nvPr/>
        </p:nvSpPr>
        <p:spPr>
          <a:xfrm flipV="1">
            <a:off x="1282499" y="5716828"/>
            <a:ext cx="2010639" cy="742697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8422F63A-56D9-4CF1-8555-C248A63A80B2}"/>
              </a:ext>
            </a:extLst>
          </p:cNvPr>
          <p:cNvSpPr txBox="1"/>
          <p:nvPr/>
        </p:nvSpPr>
        <p:spPr>
          <a:xfrm>
            <a:off x="1637468" y="5728368"/>
            <a:ext cx="156474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</a:p>
        </p:txBody>
      </p:sp>
      <p:sp>
        <p:nvSpPr>
          <p:cNvPr id="81" name="Round Single Corner Rectangle 15">
            <a:extLst>
              <a:ext uri="{FF2B5EF4-FFF2-40B4-BE49-F238E27FC236}">
                <a16:creationId xmlns:a16="http://schemas.microsoft.com/office/drawing/2014/main" id="{87F2D6F6-3707-4024-81D3-49205FE002B6}"/>
              </a:ext>
            </a:extLst>
          </p:cNvPr>
          <p:cNvSpPr/>
          <p:nvPr/>
        </p:nvSpPr>
        <p:spPr>
          <a:xfrm rot="10800000" flipV="1">
            <a:off x="9766" y="5340149"/>
            <a:ext cx="1707746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D4A778B2-EF92-413A-B353-A08FDC5E1990}"/>
              </a:ext>
            </a:extLst>
          </p:cNvPr>
          <p:cNvSpPr txBox="1"/>
          <p:nvPr/>
        </p:nvSpPr>
        <p:spPr>
          <a:xfrm>
            <a:off x="143128" y="5387820"/>
            <a:ext cx="1485855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PT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reagentes é </a:t>
            </a:r>
            <a:r>
              <a:rPr lang="pt-PT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elevada</a:t>
            </a:r>
          </a:p>
        </p:txBody>
      </p:sp>
      <p:sp>
        <p:nvSpPr>
          <p:cNvPr id="84" name="TextBox 21">
            <a:extLst>
              <a:ext uri="{FF2B5EF4-FFF2-40B4-BE49-F238E27FC236}">
                <a16:creationId xmlns:a16="http://schemas.microsoft.com/office/drawing/2014/main" id="{B898BDAF-4407-4108-9AB4-01B5FDE217BD}"/>
              </a:ext>
            </a:extLst>
          </p:cNvPr>
          <p:cNvSpPr txBox="1"/>
          <p:nvPr/>
        </p:nvSpPr>
        <p:spPr>
          <a:xfrm>
            <a:off x="3131857" y="6171672"/>
            <a:ext cx="1251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rápida</a:t>
            </a:r>
          </a:p>
        </p:txBody>
      </p:sp>
    </p:spTree>
    <p:extLst>
      <p:ext uri="{BB962C8B-B14F-4D97-AF65-F5344CB8AC3E}">
        <p14:creationId xmlns:p14="http://schemas.microsoft.com/office/powerpoint/2010/main" val="23426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>
            <a:extLst>
              <a:ext uri="{FF2B5EF4-FFF2-40B4-BE49-F238E27FC236}">
                <a16:creationId xmlns:a16="http://schemas.microsoft.com/office/drawing/2014/main" id="{0B1E4FA0-359D-40B7-B9A4-B5005A54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2330" y="3898870"/>
            <a:ext cx="2617963" cy="2675068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9F76C1E9-D981-4129-825E-357EDC63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027" y="3870506"/>
            <a:ext cx="2985043" cy="2582710"/>
          </a:xfrm>
          <a:prstGeom prst="rect">
            <a:avLst/>
          </a:prstGeom>
        </p:spPr>
      </p:pic>
      <p:sp>
        <p:nvSpPr>
          <p:cNvPr id="77" name="Round Single Corner Rectangle 15">
            <a:extLst>
              <a:ext uri="{FF2B5EF4-FFF2-40B4-BE49-F238E27FC236}">
                <a16:creationId xmlns:a16="http://schemas.microsoft.com/office/drawing/2014/main" id="{FEAD0C6A-0BF3-468B-913D-5F6B4F9194CC}"/>
              </a:ext>
            </a:extLst>
          </p:cNvPr>
          <p:cNvSpPr/>
          <p:nvPr/>
        </p:nvSpPr>
        <p:spPr>
          <a:xfrm flipV="1">
            <a:off x="2970576" y="4869261"/>
            <a:ext cx="1574482" cy="68523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3" name="Round Single Corner Rectangle 15">
            <a:extLst>
              <a:ext uri="{FF2B5EF4-FFF2-40B4-BE49-F238E27FC236}">
                <a16:creationId xmlns:a16="http://schemas.microsoft.com/office/drawing/2014/main" id="{AD6F197A-2A3A-4395-87B3-E13D2943C337}"/>
              </a:ext>
            </a:extLst>
          </p:cNvPr>
          <p:cNvSpPr/>
          <p:nvPr/>
        </p:nvSpPr>
        <p:spPr>
          <a:xfrm flipV="1">
            <a:off x="3073433" y="6093508"/>
            <a:ext cx="1514671" cy="632158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12219" y="384558"/>
            <a:ext cx="1177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Fatores que influenciam a velocidade das reações químicas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70BF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ound Single Corner Rectangle 15"/>
          <p:cNvSpPr/>
          <p:nvPr/>
        </p:nvSpPr>
        <p:spPr>
          <a:xfrm flipV="1">
            <a:off x="4806247" y="2013002"/>
            <a:ext cx="2267884" cy="1098850"/>
          </a:xfrm>
          <a:prstGeom prst="round1Rect">
            <a:avLst>
              <a:gd name="adj" fmla="val 16253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4984368" y="2067693"/>
            <a:ext cx="22111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 fatores que permitem alterar a velocidade das reações químicas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3A28D6-B042-4D06-83A5-236F58314A87}"/>
              </a:ext>
            </a:extLst>
          </p:cNvPr>
          <p:cNvSpPr/>
          <p:nvPr/>
        </p:nvSpPr>
        <p:spPr>
          <a:xfrm>
            <a:off x="807493" y="1249233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dos reagentes</a:t>
            </a: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D07BB440-19A7-403B-A8F4-8D6FFC41281F}"/>
              </a:ext>
            </a:extLst>
          </p:cNvPr>
          <p:cNvCxnSpPr>
            <a:cxnSpLocks/>
          </p:cNvCxnSpPr>
          <p:nvPr/>
        </p:nvCxnSpPr>
        <p:spPr>
          <a:xfrm>
            <a:off x="3883911" y="361084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6C4D338D-B88A-4341-B58D-AC1A0C769F22}"/>
              </a:ext>
            </a:extLst>
          </p:cNvPr>
          <p:cNvCxnSpPr>
            <a:cxnSpLocks/>
          </p:cNvCxnSpPr>
          <p:nvPr/>
        </p:nvCxnSpPr>
        <p:spPr>
          <a:xfrm>
            <a:off x="4348301" y="2567902"/>
            <a:ext cx="336523" cy="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F63654CC-AB78-4FFF-A907-BDC6AE823363}"/>
              </a:ext>
            </a:extLst>
          </p:cNvPr>
          <p:cNvCxnSpPr>
            <a:cxnSpLocks/>
          </p:cNvCxnSpPr>
          <p:nvPr/>
        </p:nvCxnSpPr>
        <p:spPr>
          <a:xfrm>
            <a:off x="4348301" y="1505973"/>
            <a:ext cx="0" cy="2117973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4C99A20-1194-47E0-B056-7AE8945B2C68}"/>
              </a:ext>
            </a:extLst>
          </p:cNvPr>
          <p:cNvSpPr/>
          <p:nvPr/>
        </p:nvSpPr>
        <p:spPr>
          <a:xfrm>
            <a:off x="807493" y="1954812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Concentração dos reagentes em solução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6188D49-1879-4FFB-9D2B-E78414CADB39}"/>
              </a:ext>
            </a:extLst>
          </p:cNvPr>
          <p:cNvSpPr/>
          <p:nvPr/>
        </p:nvSpPr>
        <p:spPr>
          <a:xfrm>
            <a:off x="807493" y="2655934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de divisão do reagente sólido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A7E8B5B-8820-4191-9191-DCCBE7111494}"/>
              </a:ext>
            </a:extLst>
          </p:cNvPr>
          <p:cNvSpPr/>
          <p:nvPr/>
        </p:nvSpPr>
        <p:spPr>
          <a:xfrm>
            <a:off x="802793" y="3357056"/>
            <a:ext cx="3087564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Presença de catalisadores</a:t>
            </a: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8A8AA889-15CF-41B4-80B3-2E6732A380BD}"/>
              </a:ext>
            </a:extLst>
          </p:cNvPr>
          <p:cNvCxnSpPr>
            <a:cxnSpLocks/>
          </p:cNvCxnSpPr>
          <p:nvPr/>
        </p:nvCxnSpPr>
        <p:spPr>
          <a:xfrm>
            <a:off x="3883911" y="2901761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7CCF242-25BD-48B0-B6A4-D0515268C64E}"/>
              </a:ext>
            </a:extLst>
          </p:cNvPr>
          <p:cNvCxnSpPr>
            <a:cxnSpLocks/>
          </p:cNvCxnSpPr>
          <p:nvPr/>
        </p:nvCxnSpPr>
        <p:spPr>
          <a:xfrm>
            <a:off x="3883911" y="221155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5F6B3C18-D599-4172-985E-1634ACCE68C2}"/>
              </a:ext>
            </a:extLst>
          </p:cNvPr>
          <p:cNvCxnSpPr>
            <a:cxnSpLocks/>
          </p:cNvCxnSpPr>
          <p:nvPr/>
        </p:nvCxnSpPr>
        <p:spPr>
          <a:xfrm>
            <a:off x="3888612" y="1505973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57" name="Round Single Corner Rectangle 15">
            <a:extLst>
              <a:ext uri="{FF2B5EF4-FFF2-40B4-BE49-F238E27FC236}">
                <a16:creationId xmlns:a16="http://schemas.microsoft.com/office/drawing/2014/main" id="{6DE02768-4807-46AE-87E9-5569A911CADC}"/>
              </a:ext>
            </a:extLst>
          </p:cNvPr>
          <p:cNvSpPr/>
          <p:nvPr/>
        </p:nvSpPr>
        <p:spPr>
          <a:xfrm rot="10800000" flipV="1">
            <a:off x="5183472" y="3212680"/>
            <a:ext cx="2031188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6BD62D02-FF7E-47CD-89F8-2765DBF55C3A}"/>
              </a:ext>
            </a:extLst>
          </p:cNvPr>
          <p:cNvSpPr txBox="1"/>
          <p:nvPr/>
        </p:nvSpPr>
        <p:spPr>
          <a:xfrm>
            <a:off x="5257260" y="3258877"/>
            <a:ext cx="1927041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  <a:p>
            <a:pPr marL="0" lvl="1" algn="ctr"/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concentração de um reagente</a:t>
            </a:r>
            <a:endParaRPr lang="pt-PT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 Single Corner Rectangle 15">
            <a:extLst>
              <a:ext uri="{FF2B5EF4-FFF2-40B4-BE49-F238E27FC236}">
                <a16:creationId xmlns:a16="http://schemas.microsoft.com/office/drawing/2014/main" id="{5CDD58A5-70E4-4047-BBDF-673EF9D22C45}"/>
              </a:ext>
            </a:extLst>
          </p:cNvPr>
          <p:cNvSpPr/>
          <p:nvPr/>
        </p:nvSpPr>
        <p:spPr>
          <a:xfrm flipV="1">
            <a:off x="10020301" y="3215168"/>
            <a:ext cx="1877142" cy="86074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E912A34D-2CEA-406F-B613-D3FBB5927955}"/>
              </a:ext>
            </a:extLst>
          </p:cNvPr>
          <p:cNvSpPr txBox="1"/>
          <p:nvPr/>
        </p:nvSpPr>
        <p:spPr>
          <a:xfrm>
            <a:off x="10020301" y="3233435"/>
            <a:ext cx="1877142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</a:p>
          <a:p>
            <a:pPr marL="0" lvl="1" algn="ctr"/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 de </a:t>
            </a:r>
          </a:p>
          <a:p>
            <a:pPr marL="0" lvl="1" algn="ctr"/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reagente</a:t>
            </a:r>
            <a:endParaRPr lang="pt-P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5E7DA14-BB57-4446-8419-BCC3B068073D}"/>
              </a:ext>
            </a:extLst>
          </p:cNvPr>
          <p:cNvSpPr txBox="1"/>
          <p:nvPr/>
        </p:nvSpPr>
        <p:spPr>
          <a:xfrm>
            <a:off x="5056826" y="4305561"/>
            <a:ext cx="2604762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 corpúsculos do reagente</a:t>
            </a:r>
            <a:r>
              <a:rPr kumimoji="0" lang="pt-PT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 mesmo volume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09E905C-0FDE-499D-B839-470A207CFF2A}"/>
              </a:ext>
            </a:extLst>
          </p:cNvPr>
          <p:cNvSpPr txBox="1"/>
          <p:nvPr/>
        </p:nvSpPr>
        <p:spPr>
          <a:xfrm>
            <a:off x="4781740" y="5331904"/>
            <a:ext cx="2862912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 choques entre corpúsculos dos reagentes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A23C473-9877-49DF-A4A1-BF966DDAD582}"/>
              </a:ext>
            </a:extLst>
          </p:cNvPr>
          <p:cNvSpPr txBox="1"/>
          <p:nvPr/>
        </p:nvSpPr>
        <p:spPr>
          <a:xfrm>
            <a:off x="9494787" y="4252736"/>
            <a:ext cx="265634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 corpúsculos do reagente no mesmo volume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0A7FAE-36B3-406D-9C5C-3AB08A4C2ED9}"/>
              </a:ext>
            </a:extLst>
          </p:cNvPr>
          <p:cNvSpPr txBox="1"/>
          <p:nvPr/>
        </p:nvSpPr>
        <p:spPr>
          <a:xfrm>
            <a:off x="9356415" y="5369207"/>
            <a:ext cx="298447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choques entre corpúsculos dos reagentes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78257" y="41425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A67C9971-1454-4ADD-9946-D1C1AC882399}"/>
              </a:ext>
            </a:extLst>
          </p:cNvPr>
          <p:cNvCxnSpPr>
            <a:cxnSpLocks/>
          </p:cNvCxnSpPr>
          <p:nvPr/>
        </p:nvCxnSpPr>
        <p:spPr>
          <a:xfrm>
            <a:off x="6378257" y="495278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C6804022-7CA8-4E5A-AB18-56F01382F45E}"/>
              </a:ext>
            </a:extLst>
          </p:cNvPr>
          <p:cNvCxnSpPr>
            <a:cxnSpLocks/>
          </p:cNvCxnSpPr>
          <p:nvPr/>
        </p:nvCxnSpPr>
        <p:spPr>
          <a:xfrm>
            <a:off x="10924434" y="4113068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0401340-3104-452E-A1CB-3D4B72937CAF}"/>
              </a:ext>
            </a:extLst>
          </p:cNvPr>
          <p:cNvCxnSpPr>
            <a:cxnSpLocks/>
          </p:cNvCxnSpPr>
          <p:nvPr/>
        </p:nvCxnSpPr>
        <p:spPr>
          <a:xfrm>
            <a:off x="10949899" y="491982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75E2865-26CA-2A28-5707-5E3870BC179A}"/>
              </a:ext>
            </a:extLst>
          </p:cNvPr>
          <p:cNvSpPr txBox="1"/>
          <p:nvPr/>
        </p:nvSpPr>
        <p:spPr>
          <a:xfrm>
            <a:off x="4597415" y="6154088"/>
            <a:ext cx="36184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0EC4E7A5-E069-7C9B-01C8-A064359998F0}"/>
              </a:ext>
            </a:extLst>
          </p:cNvPr>
          <p:cNvSpPr txBox="1"/>
          <p:nvPr/>
        </p:nvSpPr>
        <p:spPr>
          <a:xfrm>
            <a:off x="8934633" y="6153560"/>
            <a:ext cx="340626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59207" y="60094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72" name="Conexão reta unidirecional 71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10935944" y="5995491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73" name="Round Single Corner Rectangle 13"/>
          <p:cNvSpPr/>
          <p:nvPr/>
        </p:nvSpPr>
        <p:spPr>
          <a:xfrm flipV="1">
            <a:off x="1286424" y="4427595"/>
            <a:ext cx="2010639" cy="717266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5" name="Round Single Corner Rectangle 15">
            <a:extLst>
              <a:ext uri="{FF2B5EF4-FFF2-40B4-BE49-F238E27FC236}">
                <a16:creationId xmlns:a16="http://schemas.microsoft.com/office/drawing/2014/main" id="{5F9A3A58-8B73-4903-A581-66933AF41FE9}"/>
              </a:ext>
            </a:extLst>
          </p:cNvPr>
          <p:cNvSpPr/>
          <p:nvPr/>
        </p:nvSpPr>
        <p:spPr>
          <a:xfrm rot="10800000" flipV="1">
            <a:off x="9766" y="4039377"/>
            <a:ext cx="1707746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4" name="TextBox 17"/>
          <p:cNvSpPr txBox="1"/>
          <p:nvPr/>
        </p:nvSpPr>
        <p:spPr>
          <a:xfrm>
            <a:off x="1566848" y="4415160"/>
            <a:ext cx="158537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2BC4655B-25DC-4BD3-8D0D-35FB6603CC2A}"/>
              </a:ext>
            </a:extLst>
          </p:cNvPr>
          <p:cNvSpPr txBox="1"/>
          <p:nvPr/>
        </p:nvSpPr>
        <p:spPr>
          <a:xfrm>
            <a:off x="19423" y="4112635"/>
            <a:ext cx="1733264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PT" sz="14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reagentes é </a:t>
            </a:r>
            <a:r>
              <a:rPr lang="pt-PT" sz="14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endParaRPr lang="pt-PT" sz="1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F4404D49-453B-41E6-A9AA-A2ADC337B866}"/>
              </a:ext>
            </a:extLst>
          </p:cNvPr>
          <p:cNvSpPr txBox="1"/>
          <p:nvPr/>
        </p:nvSpPr>
        <p:spPr>
          <a:xfrm>
            <a:off x="3046159" y="4955178"/>
            <a:ext cx="13101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lenta</a:t>
            </a:r>
          </a:p>
        </p:txBody>
      </p:sp>
      <p:sp>
        <p:nvSpPr>
          <p:cNvPr id="79" name="Round Single Corner Rectangle 13">
            <a:extLst>
              <a:ext uri="{FF2B5EF4-FFF2-40B4-BE49-F238E27FC236}">
                <a16:creationId xmlns:a16="http://schemas.microsoft.com/office/drawing/2014/main" id="{ADB39385-815B-43F5-8B27-98006EF19429}"/>
              </a:ext>
            </a:extLst>
          </p:cNvPr>
          <p:cNvSpPr/>
          <p:nvPr/>
        </p:nvSpPr>
        <p:spPr>
          <a:xfrm flipV="1">
            <a:off x="1282499" y="5716828"/>
            <a:ext cx="2010639" cy="742697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8422F63A-56D9-4CF1-8555-C248A63A80B2}"/>
              </a:ext>
            </a:extLst>
          </p:cNvPr>
          <p:cNvSpPr txBox="1"/>
          <p:nvPr/>
        </p:nvSpPr>
        <p:spPr>
          <a:xfrm>
            <a:off x="1637468" y="5728368"/>
            <a:ext cx="156474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</a:p>
        </p:txBody>
      </p:sp>
      <p:sp>
        <p:nvSpPr>
          <p:cNvPr id="81" name="Round Single Corner Rectangle 15">
            <a:extLst>
              <a:ext uri="{FF2B5EF4-FFF2-40B4-BE49-F238E27FC236}">
                <a16:creationId xmlns:a16="http://schemas.microsoft.com/office/drawing/2014/main" id="{87F2D6F6-3707-4024-81D3-49205FE002B6}"/>
              </a:ext>
            </a:extLst>
          </p:cNvPr>
          <p:cNvSpPr/>
          <p:nvPr/>
        </p:nvSpPr>
        <p:spPr>
          <a:xfrm rot="10800000" flipV="1">
            <a:off x="9766" y="5340149"/>
            <a:ext cx="1707746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D4A778B2-EF92-413A-B353-A08FDC5E1990}"/>
              </a:ext>
            </a:extLst>
          </p:cNvPr>
          <p:cNvSpPr txBox="1"/>
          <p:nvPr/>
        </p:nvSpPr>
        <p:spPr>
          <a:xfrm>
            <a:off x="16226" y="5402235"/>
            <a:ext cx="1695520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PT" sz="14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reagentes é </a:t>
            </a:r>
            <a:r>
              <a:rPr lang="pt-PT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PT" sz="1400" b="1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endParaRPr lang="pt-PT" sz="1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21">
            <a:extLst>
              <a:ext uri="{FF2B5EF4-FFF2-40B4-BE49-F238E27FC236}">
                <a16:creationId xmlns:a16="http://schemas.microsoft.com/office/drawing/2014/main" id="{B898BDAF-4407-4108-9AB4-01B5FDE217BD}"/>
              </a:ext>
            </a:extLst>
          </p:cNvPr>
          <p:cNvSpPr txBox="1"/>
          <p:nvPr/>
        </p:nvSpPr>
        <p:spPr>
          <a:xfrm>
            <a:off x="3131857" y="6171672"/>
            <a:ext cx="1251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rápida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CB594C2-4D28-4914-AEAA-2C3FC5899B0C}"/>
              </a:ext>
            </a:extLst>
          </p:cNvPr>
          <p:cNvSpPr txBox="1"/>
          <p:nvPr/>
        </p:nvSpPr>
        <p:spPr>
          <a:xfrm>
            <a:off x="7307331" y="1001636"/>
            <a:ext cx="2755024" cy="13849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À medida que uma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reação decorre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forma-se cada vez menos produto em intervalos de tempo iguais, pelo que a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velocidade da reação é sucessivamente menor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E4592E65-5C63-492D-A910-836C3FB8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429" y="1159781"/>
            <a:ext cx="1851345" cy="1437201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CDB1CA78-8853-4C06-9E1A-6B1BEAADD7A4}"/>
              </a:ext>
            </a:extLst>
          </p:cNvPr>
          <p:cNvSpPr txBox="1"/>
          <p:nvPr/>
        </p:nvSpPr>
        <p:spPr>
          <a:xfrm>
            <a:off x="7528467" y="2521925"/>
            <a:ext cx="4393823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Este facto é consequência do consumo do reagente em solução; a sua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concentração diminui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e, por isso, a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velocidade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 reação diminui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8115638-FA14-42A1-B289-D9B2EB023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581" y="1060595"/>
            <a:ext cx="800950" cy="720000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8B487E6C-2C17-4C5E-A04D-E18C0EADB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190" y="1007919"/>
            <a:ext cx="736090" cy="720000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13093633-6D87-4071-A786-6E94E41BF97C}"/>
              </a:ext>
            </a:extLst>
          </p:cNvPr>
          <p:cNvSpPr txBox="1"/>
          <p:nvPr/>
        </p:nvSpPr>
        <p:spPr>
          <a:xfrm>
            <a:off x="4489441" y="1621071"/>
            <a:ext cx="1255121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Gotas de limão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5BD63F9-A527-4E9F-8C07-7EFB9724C3A4}"/>
              </a:ext>
            </a:extLst>
          </p:cNvPr>
          <p:cNvSpPr txBox="1"/>
          <p:nvPr/>
        </p:nvSpPr>
        <p:spPr>
          <a:xfrm>
            <a:off x="5735632" y="1624852"/>
            <a:ext cx="1464818" cy="276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Gotas de limonada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55566" y="906024"/>
            <a:ext cx="2586834" cy="1021907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7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DF0555FD-2D62-38DB-C971-124A3F96A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3663" r="-1596" b="560"/>
          <a:stretch/>
        </p:blipFill>
        <p:spPr bwMode="auto">
          <a:xfrm>
            <a:off x="8581674" y="1112620"/>
            <a:ext cx="3257046" cy="21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E44F51A7-9607-45EE-B2B0-48A3FD75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14" y="3276877"/>
            <a:ext cx="2411673" cy="2504641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6054BB77-1FB5-47C6-A6D3-5D661FB5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208" y="3348885"/>
            <a:ext cx="2655704" cy="2330628"/>
          </a:xfrm>
          <a:prstGeom prst="rect">
            <a:avLst/>
          </a:prstGeom>
        </p:spPr>
      </p:pic>
      <p:sp>
        <p:nvSpPr>
          <p:cNvPr id="77" name="Round Single Corner Rectangle 15">
            <a:extLst>
              <a:ext uri="{FF2B5EF4-FFF2-40B4-BE49-F238E27FC236}">
                <a16:creationId xmlns:a16="http://schemas.microsoft.com/office/drawing/2014/main" id="{FEAD0C6A-0BF3-468B-913D-5F6B4F9194CC}"/>
              </a:ext>
            </a:extLst>
          </p:cNvPr>
          <p:cNvSpPr/>
          <p:nvPr/>
        </p:nvSpPr>
        <p:spPr>
          <a:xfrm flipV="1">
            <a:off x="2970576" y="4869261"/>
            <a:ext cx="1574482" cy="68523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3" name="Round Single Corner Rectangle 15">
            <a:extLst>
              <a:ext uri="{FF2B5EF4-FFF2-40B4-BE49-F238E27FC236}">
                <a16:creationId xmlns:a16="http://schemas.microsoft.com/office/drawing/2014/main" id="{AD6F197A-2A3A-4395-87B3-E13D2943C337}"/>
              </a:ext>
            </a:extLst>
          </p:cNvPr>
          <p:cNvSpPr/>
          <p:nvPr/>
        </p:nvSpPr>
        <p:spPr>
          <a:xfrm flipV="1">
            <a:off x="3073433" y="6093508"/>
            <a:ext cx="1514671" cy="632158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12219" y="384558"/>
            <a:ext cx="1177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Fatores que influenciam a velocidade das reações químicas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70BF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ound Single Corner Rectangle 15"/>
          <p:cNvSpPr/>
          <p:nvPr/>
        </p:nvSpPr>
        <p:spPr>
          <a:xfrm flipV="1">
            <a:off x="4806247" y="2013002"/>
            <a:ext cx="2267884" cy="1098850"/>
          </a:xfrm>
          <a:prstGeom prst="round1Rect">
            <a:avLst>
              <a:gd name="adj" fmla="val 16253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4984368" y="2067693"/>
            <a:ext cx="221118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são fatores que permitem alterar a velocidade das reações químicas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3A28D6-B042-4D06-83A5-236F58314A87}"/>
              </a:ext>
            </a:extLst>
          </p:cNvPr>
          <p:cNvSpPr/>
          <p:nvPr/>
        </p:nvSpPr>
        <p:spPr>
          <a:xfrm>
            <a:off x="807493" y="1249233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Temperatura dos reagentes</a:t>
            </a:r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D07BB440-19A7-403B-A8F4-8D6FFC41281F}"/>
              </a:ext>
            </a:extLst>
          </p:cNvPr>
          <p:cNvCxnSpPr>
            <a:cxnSpLocks/>
          </p:cNvCxnSpPr>
          <p:nvPr/>
        </p:nvCxnSpPr>
        <p:spPr>
          <a:xfrm>
            <a:off x="3883911" y="361084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6C4D338D-B88A-4341-B58D-AC1A0C769F22}"/>
              </a:ext>
            </a:extLst>
          </p:cNvPr>
          <p:cNvCxnSpPr>
            <a:cxnSpLocks/>
          </p:cNvCxnSpPr>
          <p:nvPr/>
        </p:nvCxnSpPr>
        <p:spPr>
          <a:xfrm>
            <a:off x="4348301" y="2567902"/>
            <a:ext cx="336523" cy="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F63654CC-AB78-4FFF-A907-BDC6AE823363}"/>
              </a:ext>
            </a:extLst>
          </p:cNvPr>
          <p:cNvCxnSpPr>
            <a:cxnSpLocks/>
          </p:cNvCxnSpPr>
          <p:nvPr/>
        </p:nvCxnSpPr>
        <p:spPr>
          <a:xfrm>
            <a:off x="4348301" y="1505973"/>
            <a:ext cx="0" cy="2117973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4C99A20-1194-47E0-B056-7AE8945B2C68}"/>
              </a:ext>
            </a:extLst>
          </p:cNvPr>
          <p:cNvSpPr/>
          <p:nvPr/>
        </p:nvSpPr>
        <p:spPr>
          <a:xfrm>
            <a:off x="807493" y="1954812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Concentração dos reagentes em solução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6188D49-1879-4FFB-9D2B-E78414CADB39}"/>
              </a:ext>
            </a:extLst>
          </p:cNvPr>
          <p:cNvSpPr/>
          <p:nvPr/>
        </p:nvSpPr>
        <p:spPr>
          <a:xfrm>
            <a:off x="807493" y="2655934"/>
            <a:ext cx="3082863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de divisão do reagente sólido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A7E8B5B-8820-4191-9191-DCCBE7111494}"/>
              </a:ext>
            </a:extLst>
          </p:cNvPr>
          <p:cNvSpPr/>
          <p:nvPr/>
        </p:nvSpPr>
        <p:spPr>
          <a:xfrm>
            <a:off x="802793" y="3357056"/>
            <a:ext cx="3087564" cy="510838"/>
          </a:xfrm>
          <a:prstGeom prst="rect">
            <a:avLst/>
          </a:prstGeom>
          <a:solidFill>
            <a:srgbClr val="6FBE5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Presença de catalisadore</a:t>
            </a:r>
            <a:r>
              <a:rPr kumimoji="0" lang="pt-P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8A8AA889-15CF-41B4-80B3-2E6732A380BD}"/>
              </a:ext>
            </a:extLst>
          </p:cNvPr>
          <p:cNvCxnSpPr>
            <a:cxnSpLocks/>
          </p:cNvCxnSpPr>
          <p:nvPr/>
        </p:nvCxnSpPr>
        <p:spPr>
          <a:xfrm>
            <a:off x="3883911" y="2901761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7CCF242-25BD-48B0-B6A4-D0515268C64E}"/>
              </a:ext>
            </a:extLst>
          </p:cNvPr>
          <p:cNvCxnSpPr>
            <a:cxnSpLocks/>
          </p:cNvCxnSpPr>
          <p:nvPr/>
        </p:nvCxnSpPr>
        <p:spPr>
          <a:xfrm>
            <a:off x="3883911" y="2211552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5F6B3C18-D599-4172-985E-1634ACCE68C2}"/>
              </a:ext>
            </a:extLst>
          </p:cNvPr>
          <p:cNvCxnSpPr>
            <a:cxnSpLocks/>
          </p:cNvCxnSpPr>
          <p:nvPr/>
        </p:nvCxnSpPr>
        <p:spPr>
          <a:xfrm>
            <a:off x="3888612" y="1505973"/>
            <a:ext cx="468000" cy="0"/>
          </a:xfrm>
          <a:prstGeom prst="line">
            <a:avLst/>
          </a:prstGeom>
          <a:noFill/>
          <a:ln w="34925" cap="flat" cmpd="sng" algn="ctr">
            <a:solidFill>
              <a:srgbClr val="6FBE53"/>
            </a:solidFill>
            <a:prstDash val="solid"/>
          </a:ln>
          <a:effectLst/>
        </p:spPr>
      </p:cxnSp>
      <p:sp>
        <p:nvSpPr>
          <p:cNvPr id="57" name="Round Single Corner Rectangle 15">
            <a:extLst>
              <a:ext uri="{FF2B5EF4-FFF2-40B4-BE49-F238E27FC236}">
                <a16:creationId xmlns:a16="http://schemas.microsoft.com/office/drawing/2014/main" id="{6DE02768-4807-46AE-87E9-5569A911CADC}"/>
              </a:ext>
            </a:extLst>
          </p:cNvPr>
          <p:cNvSpPr/>
          <p:nvPr/>
        </p:nvSpPr>
        <p:spPr>
          <a:xfrm rot="10800000" flipV="1">
            <a:off x="5183472" y="3212680"/>
            <a:ext cx="2031188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6BD62D02-FF7E-47CD-89F8-2765DBF55C3A}"/>
              </a:ext>
            </a:extLst>
          </p:cNvPr>
          <p:cNvSpPr txBox="1"/>
          <p:nvPr/>
        </p:nvSpPr>
        <p:spPr>
          <a:xfrm>
            <a:off x="5251511" y="3338099"/>
            <a:ext cx="1927041" cy="553994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 sólido menos dividido</a:t>
            </a:r>
            <a:endParaRPr lang="pt-PT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 Single Corner Rectangle 15">
            <a:extLst>
              <a:ext uri="{FF2B5EF4-FFF2-40B4-BE49-F238E27FC236}">
                <a16:creationId xmlns:a16="http://schemas.microsoft.com/office/drawing/2014/main" id="{5CDD58A5-70E4-4047-BBDF-673EF9D22C45}"/>
              </a:ext>
            </a:extLst>
          </p:cNvPr>
          <p:cNvSpPr/>
          <p:nvPr/>
        </p:nvSpPr>
        <p:spPr>
          <a:xfrm flipV="1">
            <a:off x="10020301" y="3215168"/>
            <a:ext cx="1877142" cy="860743"/>
          </a:xfrm>
          <a:prstGeom prst="round1Rect">
            <a:avLst>
              <a:gd name="adj" fmla="val 41907"/>
            </a:avLst>
          </a:prstGeom>
          <a:solidFill>
            <a:srgbClr val="BBDD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E912A34D-2CEA-406F-B613-D3FBB5927955}"/>
              </a:ext>
            </a:extLst>
          </p:cNvPr>
          <p:cNvSpPr txBox="1"/>
          <p:nvPr/>
        </p:nvSpPr>
        <p:spPr>
          <a:xfrm>
            <a:off x="10020301" y="3367284"/>
            <a:ext cx="187714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 sólido mais dividido</a:t>
            </a:r>
            <a:endParaRPr lang="pt-P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5E7DA14-BB57-4446-8419-BCC3B068073D}"/>
              </a:ext>
            </a:extLst>
          </p:cNvPr>
          <p:cNvSpPr txBox="1"/>
          <p:nvPr/>
        </p:nvSpPr>
        <p:spPr>
          <a:xfrm>
            <a:off x="5056826" y="4305561"/>
            <a:ext cx="2604762" cy="3640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Pedaços maiores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09E905C-0FDE-499D-B839-470A207CFF2A}"/>
              </a:ext>
            </a:extLst>
          </p:cNvPr>
          <p:cNvSpPr txBox="1"/>
          <p:nvPr/>
        </p:nvSpPr>
        <p:spPr>
          <a:xfrm>
            <a:off x="4781739" y="5331904"/>
            <a:ext cx="308303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possibilidades de choques entre os corpúsculos dos reagentes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A23C473-9877-49DF-A4A1-BF966DDAD582}"/>
              </a:ext>
            </a:extLst>
          </p:cNvPr>
          <p:cNvSpPr txBox="1"/>
          <p:nvPr/>
        </p:nvSpPr>
        <p:spPr>
          <a:xfrm>
            <a:off x="9494787" y="4252736"/>
            <a:ext cx="2656349" cy="3640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Pedaços menores</a:t>
            </a:r>
            <a:endParaRPr kumimoji="0" lang="pt-PT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80A7FAE-36B3-406D-9C5C-3AB08A4C2ED9}"/>
              </a:ext>
            </a:extLst>
          </p:cNvPr>
          <p:cNvSpPr txBox="1"/>
          <p:nvPr/>
        </p:nvSpPr>
        <p:spPr>
          <a:xfrm>
            <a:off x="9356415" y="5369207"/>
            <a:ext cx="2984479" cy="6717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 possibilidades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choques entre corpúsculos dos reagentes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78257" y="41425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A67C9971-1454-4ADD-9946-D1C1AC882399}"/>
              </a:ext>
            </a:extLst>
          </p:cNvPr>
          <p:cNvCxnSpPr>
            <a:cxnSpLocks/>
          </p:cNvCxnSpPr>
          <p:nvPr/>
        </p:nvCxnSpPr>
        <p:spPr>
          <a:xfrm>
            <a:off x="6378257" y="495278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C6804022-7CA8-4E5A-AB18-56F01382F45E}"/>
              </a:ext>
            </a:extLst>
          </p:cNvPr>
          <p:cNvCxnSpPr>
            <a:cxnSpLocks/>
          </p:cNvCxnSpPr>
          <p:nvPr/>
        </p:nvCxnSpPr>
        <p:spPr>
          <a:xfrm>
            <a:off x="10924434" y="4113068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0401340-3104-452E-A1CB-3D4B72937CAF}"/>
              </a:ext>
            </a:extLst>
          </p:cNvPr>
          <p:cNvCxnSpPr>
            <a:cxnSpLocks/>
          </p:cNvCxnSpPr>
          <p:nvPr/>
        </p:nvCxnSpPr>
        <p:spPr>
          <a:xfrm>
            <a:off x="10949899" y="4919820"/>
            <a:ext cx="0" cy="468000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75E2865-26CA-2A28-5707-5E3870BC179A}"/>
              </a:ext>
            </a:extLst>
          </p:cNvPr>
          <p:cNvSpPr txBox="1"/>
          <p:nvPr/>
        </p:nvSpPr>
        <p:spPr>
          <a:xfrm>
            <a:off x="4597415" y="6154088"/>
            <a:ext cx="36184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0EC4E7A5-E069-7C9B-01C8-A064359998F0}"/>
              </a:ext>
            </a:extLst>
          </p:cNvPr>
          <p:cNvSpPr txBox="1"/>
          <p:nvPr/>
        </p:nvSpPr>
        <p:spPr>
          <a:xfrm>
            <a:off x="8934633" y="6153560"/>
            <a:ext cx="340626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corpúsculos dos produtos se formam em igual intervalo de tempo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6359207" y="6009400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cxnSp>
        <p:nvCxnSpPr>
          <p:cNvPr id="72" name="Conexão reta unidirecional 71">
            <a:extLst>
              <a:ext uri="{FF2B5EF4-FFF2-40B4-BE49-F238E27FC236}">
                <a16:creationId xmlns:a16="http://schemas.microsoft.com/office/drawing/2014/main" id="{A2B15D39-6581-44DF-B2CC-D1125935DDC8}"/>
              </a:ext>
            </a:extLst>
          </p:cNvPr>
          <p:cNvCxnSpPr>
            <a:cxnSpLocks/>
          </p:cNvCxnSpPr>
          <p:nvPr/>
        </p:nvCxnSpPr>
        <p:spPr>
          <a:xfrm>
            <a:off x="10935944" y="5995491"/>
            <a:ext cx="0" cy="256516"/>
          </a:xfrm>
          <a:prstGeom prst="straightConnector1">
            <a:avLst/>
          </a:prstGeom>
          <a:noFill/>
          <a:ln w="34925" cap="flat" cmpd="sng" algn="ctr">
            <a:solidFill>
              <a:srgbClr val="6FBE53"/>
            </a:solidFill>
            <a:prstDash val="solid"/>
            <a:tailEnd type="triangle"/>
          </a:ln>
          <a:effectLst/>
        </p:spPr>
      </p:cxnSp>
      <p:sp>
        <p:nvSpPr>
          <p:cNvPr id="73" name="Round Single Corner Rectangle 13"/>
          <p:cNvSpPr/>
          <p:nvPr/>
        </p:nvSpPr>
        <p:spPr>
          <a:xfrm flipV="1">
            <a:off x="1286424" y="4427595"/>
            <a:ext cx="2010639" cy="717266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5" name="Round Single Corner Rectangle 15">
            <a:extLst>
              <a:ext uri="{FF2B5EF4-FFF2-40B4-BE49-F238E27FC236}">
                <a16:creationId xmlns:a16="http://schemas.microsoft.com/office/drawing/2014/main" id="{5F9A3A58-8B73-4903-A581-66933AF41FE9}"/>
              </a:ext>
            </a:extLst>
          </p:cNvPr>
          <p:cNvSpPr/>
          <p:nvPr/>
        </p:nvSpPr>
        <p:spPr>
          <a:xfrm rot="10800000" flipV="1">
            <a:off x="9766" y="4039377"/>
            <a:ext cx="1707746" cy="1034631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4" name="TextBox 17"/>
          <p:cNvSpPr txBox="1"/>
          <p:nvPr/>
        </p:nvSpPr>
        <p:spPr>
          <a:xfrm>
            <a:off x="1566848" y="4415160"/>
            <a:ext cx="158537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2BC4655B-25DC-4BD3-8D0D-35FB6603CC2A}"/>
              </a:ext>
            </a:extLst>
          </p:cNvPr>
          <p:cNvSpPr txBox="1"/>
          <p:nvPr/>
        </p:nvSpPr>
        <p:spPr>
          <a:xfrm>
            <a:off x="19423" y="4112635"/>
            <a:ext cx="1618045" cy="984881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 sólido menos dividido (em pedaços maiores)</a:t>
            </a:r>
            <a:endParaRPr lang="pt-PT" sz="1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F4404D49-453B-41E6-A9AA-A2ADC337B866}"/>
              </a:ext>
            </a:extLst>
          </p:cNvPr>
          <p:cNvSpPr txBox="1"/>
          <p:nvPr/>
        </p:nvSpPr>
        <p:spPr>
          <a:xfrm>
            <a:off x="3046159" y="4955178"/>
            <a:ext cx="13101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lenta</a:t>
            </a:r>
          </a:p>
        </p:txBody>
      </p:sp>
      <p:sp>
        <p:nvSpPr>
          <p:cNvPr id="79" name="Round Single Corner Rectangle 13">
            <a:extLst>
              <a:ext uri="{FF2B5EF4-FFF2-40B4-BE49-F238E27FC236}">
                <a16:creationId xmlns:a16="http://schemas.microsoft.com/office/drawing/2014/main" id="{ADB39385-815B-43F5-8B27-98006EF19429}"/>
              </a:ext>
            </a:extLst>
          </p:cNvPr>
          <p:cNvSpPr/>
          <p:nvPr/>
        </p:nvSpPr>
        <p:spPr>
          <a:xfrm flipV="1">
            <a:off x="1282499" y="5716828"/>
            <a:ext cx="2010639" cy="742697"/>
          </a:xfrm>
          <a:prstGeom prst="round1Rect">
            <a:avLst>
              <a:gd name="adj" fmla="val 0"/>
            </a:avLst>
          </a:prstGeom>
          <a:solidFill>
            <a:srgbClr val="BDC5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0" name="TextBox 17">
            <a:extLst>
              <a:ext uri="{FF2B5EF4-FFF2-40B4-BE49-F238E27FC236}">
                <a16:creationId xmlns:a16="http://schemas.microsoft.com/office/drawing/2014/main" id="{8422F63A-56D9-4CF1-8555-C248A63A80B2}"/>
              </a:ext>
            </a:extLst>
          </p:cNvPr>
          <p:cNvSpPr txBox="1"/>
          <p:nvPr/>
        </p:nvSpPr>
        <p:spPr>
          <a:xfrm>
            <a:off x="1637468" y="5728368"/>
            <a:ext cx="1564743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PT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velocidade da reação é </a:t>
            </a:r>
            <a:r>
              <a:rPr lang="pt-P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</a:p>
        </p:txBody>
      </p:sp>
      <p:sp>
        <p:nvSpPr>
          <p:cNvPr id="81" name="Round Single Corner Rectangle 15">
            <a:extLst>
              <a:ext uri="{FF2B5EF4-FFF2-40B4-BE49-F238E27FC236}">
                <a16:creationId xmlns:a16="http://schemas.microsoft.com/office/drawing/2014/main" id="{87F2D6F6-3707-4024-81D3-49205FE002B6}"/>
              </a:ext>
            </a:extLst>
          </p:cNvPr>
          <p:cNvSpPr/>
          <p:nvPr/>
        </p:nvSpPr>
        <p:spPr>
          <a:xfrm rot="10800000" flipV="1">
            <a:off x="9766" y="5340149"/>
            <a:ext cx="1707746" cy="860743"/>
          </a:xfrm>
          <a:prstGeom prst="round1Rect">
            <a:avLst>
              <a:gd name="adj" fmla="val 41907"/>
            </a:avLst>
          </a:prstGeom>
          <a:solidFill>
            <a:srgbClr val="25408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D4A778B2-EF92-413A-B353-A08FDC5E1990}"/>
              </a:ext>
            </a:extLst>
          </p:cNvPr>
          <p:cNvSpPr txBox="1"/>
          <p:nvPr/>
        </p:nvSpPr>
        <p:spPr>
          <a:xfrm>
            <a:off x="16226" y="5402235"/>
            <a:ext cx="1701286" cy="769437"/>
          </a:xfrm>
          <a:prstGeom prst="rect">
            <a:avLst/>
          </a:prstGeom>
          <a:noFill/>
        </p:spPr>
        <p:txBody>
          <a:bodyPr wrap="square" lIns="0" tIns="60958" rIns="0" bIns="60958" rtlCol="0">
            <a:spAutoFit/>
          </a:bodyPr>
          <a:lstStyle/>
          <a:p>
            <a:pPr marL="0" lvl="1" algn="ctr"/>
            <a:r>
              <a:rPr lang="pt-PT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 sólido mais dividido (em pedaços menores)</a:t>
            </a:r>
            <a:endParaRPr lang="pt-PT" sz="1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21">
            <a:extLst>
              <a:ext uri="{FF2B5EF4-FFF2-40B4-BE49-F238E27FC236}">
                <a16:creationId xmlns:a16="http://schemas.microsoft.com/office/drawing/2014/main" id="{B898BDAF-4407-4108-9AB4-01B5FDE217BD}"/>
              </a:ext>
            </a:extLst>
          </p:cNvPr>
          <p:cNvSpPr txBox="1"/>
          <p:nvPr/>
        </p:nvSpPr>
        <p:spPr>
          <a:xfrm>
            <a:off x="3131857" y="6171672"/>
            <a:ext cx="1251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reação é </a:t>
            </a:r>
            <a:r>
              <a:rPr lang="pt-PT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rápida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A40305C-3F3C-4279-9DE6-FA2CB8BF6841}"/>
              </a:ext>
            </a:extLst>
          </p:cNvPr>
          <p:cNvSpPr txBox="1"/>
          <p:nvPr/>
        </p:nvSpPr>
        <p:spPr>
          <a:xfrm>
            <a:off x="7739455" y="3915874"/>
            <a:ext cx="1257340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Menor superfície 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contacto entre reagentes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216E238-B342-4FC2-9478-C10F43B75BE4}"/>
              </a:ext>
            </a:extLst>
          </p:cNvPr>
          <p:cNvSpPr txBox="1"/>
          <p:nvPr/>
        </p:nvSpPr>
        <p:spPr>
          <a:xfrm>
            <a:off x="8211872" y="5243040"/>
            <a:ext cx="1167205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 algn="ctr"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Maior superfície 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contacto entre reagentes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6B17C9B-4DA8-4063-A55A-6664176F04A5}"/>
              </a:ext>
            </a:extLst>
          </p:cNvPr>
          <p:cNvSpPr txBox="1"/>
          <p:nvPr/>
        </p:nvSpPr>
        <p:spPr>
          <a:xfrm>
            <a:off x="6646723" y="1089635"/>
            <a:ext cx="2287910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PT"/>
            </a:defPPr>
            <a:lvl1pPr>
              <a:lnSpc>
                <a:spcPts val="24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velocidade das 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reações depende da </a:t>
            </a: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70BF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superfície de contacto.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921</Words>
  <Application>Microsoft Office PowerPoint</Application>
  <PresentationFormat>Ecrã Panorâmico</PresentationFormat>
  <Paragraphs>137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Azevedo</dc:creator>
  <cp:lastModifiedBy>Rui Azevedo</cp:lastModifiedBy>
  <cp:revision>20</cp:revision>
  <dcterms:created xsi:type="dcterms:W3CDTF">2026-02-02T19:55:47Z</dcterms:created>
  <dcterms:modified xsi:type="dcterms:W3CDTF">2026-02-18T23:11:50Z</dcterms:modified>
</cp:coreProperties>
</file>