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webextensions/webextension1.xml" ContentType="application/vnd.ms-office.webextensio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2" r:id="rId3"/>
    <p:sldId id="256" r:id="rId4"/>
    <p:sldId id="257" r:id="rId5"/>
    <p:sldId id="258" r:id="rId6"/>
    <p:sldId id="259" r:id="rId7"/>
    <p:sldId id="260" r:id="rId8"/>
    <p:sldId id="261" r:id="rId9"/>
    <p:sldId id="264" r:id="rId10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D72266-407B-E767-EF24-BD02F5A3B0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C4E2214-932F-535B-0389-19D6043F93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83077C4-8711-BA8F-58D3-D26CF6DC9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55CA-FE4D-404F-9DA9-CE85E610C780}" type="datetimeFigureOut">
              <a:rPr lang="pt-PT" smtClean="0"/>
              <a:t>15/05/2024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CD2E6D6-3DA7-BA5C-488A-126FBC27B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F767419-5CD0-FA79-AB07-8B8F2A407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D83B-CECC-4608-89A6-8443BE3877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21747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0D3787-A308-9391-FCF7-B106E8295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74CE8241-4BDD-9014-4378-A0FD1E3A18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C4BAA60-9CF9-F955-A3EA-BAB6D3FEF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55CA-FE4D-404F-9DA9-CE85E610C780}" type="datetimeFigureOut">
              <a:rPr lang="pt-PT" smtClean="0"/>
              <a:t>15/05/2024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C775DEF-3D17-0C67-7E6A-FC9EC8988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26F6AC2-5E61-F961-19AA-E0EBCEB19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D83B-CECC-4608-89A6-8443BE3877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34408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3BF0A37-2F7A-3242-BE70-184B1A1797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F951CDA6-4FB8-3B03-1ACC-9A1E7181C7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5B57B85-7221-2D72-1912-062835DEA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55CA-FE4D-404F-9DA9-CE85E610C780}" type="datetimeFigureOut">
              <a:rPr lang="pt-PT" smtClean="0"/>
              <a:t>15/05/2024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A06552A-DEEA-605E-A09E-3D1DD5B72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5B5439D-5AD2-FA83-BDAC-FE0C731F3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D83B-CECC-4608-89A6-8443BE3877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3190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4106F-A246-2E48-9544-E8146AB80C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229C53-2CA9-764A-93AB-ECAD546B01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6C782C-8745-7347-B6AC-4D8772289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CFD0D-118D-4441-A91C-1B836A28A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CB8388-0632-6942-96AC-2D619404E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56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FEA2F-4473-0948-AB43-EBE335118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8B151-747D-604F-903D-9A920F317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047E0C-8A67-AE45-9E33-B90E65F82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C27D1-B1FA-884E-BB86-6AA912AD2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40875C-8A74-6B43-8AF6-63659F8EC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107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73F97-6513-314A-BEB3-8AC3A43CE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AC1008-6364-A640-BA0B-D8775884B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AB27E-7D19-9148-AFBE-D10DF7C15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7AB2F-DBDD-3343-AB56-539EF251B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82543B-D933-004D-99FF-224DE8B97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58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E5657-C487-1D4B-9C65-4DD0F323D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F2E6E-20E6-9043-A03F-A481416CA8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CB42E3-D2BE-6F4D-92FC-1494FD65C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A5245B-18BD-FF4F-92B6-242006FB8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081255-874F-754B-A47E-861DA0CD1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E19D76-7CF9-AC46-8DF1-89FFCD7B2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2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3E17C-5F89-8D43-BA72-7627FFCB1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969009-5908-0446-A2D3-27CA7612D7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A4F87B-6AD1-4F41-B65A-1712AF5CC5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9BD845-9E91-C744-AC94-1F3B0763A6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5476AE-7625-BD41-9CA9-51364370D3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E53358-AC69-5B4B-A141-FBCF7AC85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FCEA71-D074-9149-9053-65C6E547F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C57ED6-3E53-184B-96E1-A81C0B366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6713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97104-1EED-AC46-9BFE-74C4C8973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CA8C08-9E8C-6741-A2F0-5FAB6AE5E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D7E1B8-2D7B-4548-B1EC-8C766C92D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E0B748-F1C5-8749-8C42-DAC929DFF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9008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FE7249-F53D-4B4D-A448-22699C3D2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682F3B-F381-C642-956B-8B897A4E6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599A17-3A94-2D4B-863A-D140FD43E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2660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E8CEF-1C51-8C45-A4DD-823EF2ED1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374CA-1122-FA4B-B960-C80ADBD8C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EA1D2F-31D9-944B-9E05-A6DF632D8B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38C1F2-E75A-7847-BE97-4BAFD26A3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89FF9-DBBA-CD42-95A8-C1446B010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918F56-7D9A-9D48-8FD1-C96B13CCA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074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783B61-9904-728B-EACD-DCC7F469B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6600D95E-053F-ED8B-28FE-EA6651456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75C0C34-90E5-2115-49F8-0E38A5C22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55CA-FE4D-404F-9DA9-CE85E610C780}" type="datetimeFigureOut">
              <a:rPr lang="pt-PT" smtClean="0"/>
              <a:t>15/05/2024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6248D07-B17D-2A89-B9AE-7AD0CEE0D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D6EB5D5-0BFB-F044-6399-2014CF421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D83B-CECC-4608-89A6-8443BE3877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992444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687D9-2240-8D42-BF6D-3237D5EF1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33825A-5AFC-8A42-93C4-F00E40A0FD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F956E5-5DA8-AB49-9E03-65283DF2A3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8163D5-4687-C243-A8A2-0650A7887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300BF0-29B6-B343-A484-59353A8AC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8E5C9-1065-5147-B725-91FB99153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6398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59CC8-54DA-0A42-9DA3-C9E7FB11F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1DD596-2259-614F-A986-3F25CF600F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5B1C8-F927-B147-8326-E3862924A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B53A9-157A-9941-B952-607DAB5FA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F697C-66DE-734A-9CA9-579BCEA17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0933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FAABD5-DA08-A547-B641-D0E0889172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B8267B-68DB-BD49-A9B4-434AE7BB2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2D5EC-A445-FF43-82E6-1E7554A5D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6C67B-5186-6A4F-8CC0-6CBFEB118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F1686-2B7E-F34D-B970-CC7FA2D3B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124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4F58AC-A315-CD79-15A6-10A98E103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571C5EDB-3893-5C81-FCD8-C89ADC039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DCB53FC-52D1-7E2C-4FC4-CAB1E0579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55CA-FE4D-404F-9DA9-CE85E610C780}" type="datetimeFigureOut">
              <a:rPr lang="pt-PT" smtClean="0"/>
              <a:t>15/05/2024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D5BB181-F41F-3EEE-5E3A-12EEB7B9C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529A81A-B90A-4DA4-0B60-1C752E5BA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D83B-CECC-4608-89A6-8443BE3877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24700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3781BC-8A8B-8230-EEE9-53A56EBAA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837BB60-84A7-D815-A12E-177CCF34E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DC133E68-FCA5-45E2-E9F3-C7BC509B09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7ED0B01A-ABD5-7330-4AB5-72D760A9C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55CA-FE4D-404F-9DA9-CE85E610C780}" type="datetimeFigureOut">
              <a:rPr lang="pt-PT" smtClean="0"/>
              <a:t>15/05/2024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E1AD98E9-2E42-F0C3-D90F-C1764AFDE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2546B171-6293-CBE4-0018-89EA9F507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D83B-CECC-4608-89A6-8443BE3877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78758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12F139-EAF9-F8FA-7C7A-595620FD3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64893F84-2A83-46BC-9196-AD302B6DE3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D727AD15-6566-CD97-434F-3299895EA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E557563E-8494-7EA1-6F2B-34BEDEA71D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4EB5563F-E91E-C5C9-8A9D-3E8A07403F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1CE2CB6D-9FAD-5AA4-B29E-DA91ED2D7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55CA-FE4D-404F-9DA9-CE85E610C780}" type="datetimeFigureOut">
              <a:rPr lang="pt-PT" smtClean="0"/>
              <a:t>15/05/2024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4BEB4834-FE61-3679-B310-55DFC5866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5032B8F1-C392-6798-C393-C2D53A2BB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D83B-CECC-4608-89A6-8443BE3877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94632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339714-1176-BDBD-A897-F3C782B1B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17CCE3D9-0765-7541-2EAD-999A4AC3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55CA-FE4D-404F-9DA9-CE85E610C780}" type="datetimeFigureOut">
              <a:rPr lang="pt-PT" smtClean="0"/>
              <a:t>15/05/2024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37A106B5-92C0-0FF1-0D32-DC0A7D5BB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05D67CF7-C429-14AC-29B1-7D75D4DF3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D83B-CECC-4608-89A6-8443BE3877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22992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2ED9AF49-7282-57CF-1F32-2F3C217F3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55CA-FE4D-404F-9DA9-CE85E610C780}" type="datetimeFigureOut">
              <a:rPr lang="pt-PT" smtClean="0"/>
              <a:t>15/05/2024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410B4E6A-6794-E162-DFFA-C90D9C475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6E19EFCC-4FDA-02EB-7249-AC3073585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D83B-CECC-4608-89A6-8443BE3877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822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F1DBE4-D711-2D1C-7AD1-D59D9296B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548004B-51EA-7D8C-442B-4FB68DA73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E1C8857E-9641-8D76-3526-747BBDF18F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707EC360-B30A-ECFE-E24B-2E604E466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55CA-FE4D-404F-9DA9-CE85E610C780}" type="datetimeFigureOut">
              <a:rPr lang="pt-PT" smtClean="0"/>
              <a:t>15/05/2024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1E712310-D5EC-9F1B-987A-C977E9ECB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3F47D09A-9E61-3E2C-5CA7-010CF1D80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D83B-CECC-4608-89A6-8443BE3877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82777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483C6E-7569-813A-2D23-837A0FA00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A4F9DB24-1F3E-BD1C-DFAD-B95F974061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5A6B63EA-5299-593A-D7BA-2E66BD767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590B50D9-006C-3F2E-0672-577E218D5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55CA-FE4D-404F-9DA9-CE85E610C780}" type="datetimeFigureOut">
              <a:rPr lang="pt-PT" smtClean="0"/>
              <a:t>15/05/2024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E1D8BFAA-7925-87AD-D079-071F12D3A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5B0629BE-8ABF-DFFC-1DCF-2B3D1D285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D83B-CECC-4608-89A6-8443BE3877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49595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54D76920-BE51-BB72-8B77-93C90C601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B526C521-D883-3AB9-BE75-5AC8198C3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CB1B22B-A4DD-FDF1-4C7C-70DCE668CF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91655CA-FE4D-404F-9DA9-CE85E610C780}" type="datetimeFigureOut">
              <a:rPr lang="pt-PT" smtClean="0"/>
              <a:t>15/05/2024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0D4EC87-3613-F602-6E08-321E56DAD1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73E3CB0-E85B-3A03-F068-A2B3C08280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F5D83B-CECC-4608-89A6-8443BE3877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00454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0B6787-B51F-DB42-9E52-63E10EB86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B9472-27F5-2144-BCEC-3E0A96761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352788-8A6E-D24F-82D2-F38C9E41A4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2730A-859E-B540-ADF3-E97069AD1FD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DDB45-653D-0C49-B78E-967549C7BA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DC715-0B9A-0348-A62C-3F8BCE535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5DC9C-C50D-D242-B083-59CEE07163F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9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11/relationships/webextension" Target="../webextensions/webextension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F7CCD9CF-7F9A-E50E-CB74-E1BDF47B2C11}"/>
              </a:ext>
            </a:extLst>
          </p:cNvPr>
          <p:cNvSpPr/>
          <p:nvPr/>
        </p:nvSpPr>
        <p:spPr>
          <a:xfrm>
            <a:off x="227045" y="1739573"/>
            <a:ext cx="1173791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influência da Expansão marítima</a:t>
            </a:r>
            <a:r>
              <a:rPr lang="pt-PT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Mas afinal quais foram as consequências da Expansão marítima?</a:t>
            </a:r>
            <a:endParaRPr lang="pt-PT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83789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D8CEFE64-BB27-0312-530B-6A17F5F53EA7}"/>
              </a:ext>
            </a:extLst>
          </p:cNvPr>
          <p:cNvSpPr/>
          <p:nvPr/>
        </p:nvSpPr>
        <p:spPr>
          <a:xfrm>
            <a:off x="0" y="166412"/>
            <a:ext cx="1173791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influência da Expansão marítima em Portugal</a:t>
            </a:r>
            <a:r>
              <a:rPr lang="pt-PT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Mas afinal quais foram as consequências da Expansão marítima?</a:t>
            </a:r>
            <a:endParaRPr lang="pt-PT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6" name="Gráfico 5" descr="Reunião com preenchimento sólido">
            <a:extLst>
              <a:ext uri="{FF2B5EF4-FFF2-40B4-BE49-F238E27FC236}">
                <a16:creationId xmlns:a16="http://schemas.microsoft.com/office/drawing/2014/main" id="{4AF35ED6-18E5-2FD0-F435-34C0A8F441A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570" t="18031" r="570" b="13038"/>
          <a:stretch/>
        </p:blipFill>
        <p:spPr>
          <a:xfrm>
            <a:off x="1513789" y="1573161"/>
            <a:ext cx="1725939" cy="1189704"/>
          </a:xfrm>
          <a:prstGeom prst="rect">
            <a:avLst/>
          </a:prstGeom>
        </p:spPr>
      </p:pic>
      <p:pic>
        <p:nvPicPr>
          <p:cNvPr id="11" name="Gráfico 10" descr="Reunião com preenchimento sólido">
            <a:extLst>
              <a:ext uri="{FF2B5EF4-FFF2-40B4-BE49-F238E27FC236}">
                <a16:creationId xmlns:a16="http://schemas.microsoft.com/office/drawing/2014/main" id="{73ED1DDB-2876-2A6B-9732-D29CD1B343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570" t="18031" r="570" b="13038"/>
          <a:stretch/>
        </p:blipFill>
        <p:spPr>
          <a:xfrm>
            <a:off x="5233030" y="1573161"/>
            <a:ext cx="1725939" cy="1189704"/>
          </a:xfrm>
          <a:prstGeom prst="rect">
            <a:avLst/>
          </a:prstGeom>
        </p:spPr>
      </p:pic>
      <p:pic>
        <p:nvPicPr>
          <p:cNvPr id="12" name="Gráfico 11" descr="Reunião com preenchimento sólido">
            <a:extLst>
              <a:ext uri="{FF2B5EF4-FFF2-40B4-BE49-F238E27FC236}">
                <a16:creationId xmlns:a16="http://schemas.microsoft.com/office/drawing/2014/main" id="{A9156B22-4316-2032-2D41-A60D734B5A3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570" t="18031" r="570" b="13038"/>
          <a:stretch/>
        </p:blipFill>
        <p:spPr>
          <a:xfrm>
            <a:off x="9345182" y="1573161"/>
            <a:ext cx="1725939" cy="1189704"/>
          </a:xfrm>
          <a:prstGeom prst="rect">
            <a:avLst/>
          </a:prstGeom>
        </p:spPr>
      </p:pic>
      <p:pic>
        <p:nvPicPr>
          <p:cNvPr id="13" name="Gráfico 12" descr="Reunião com preenchimento sólido">
            <a:extLst>
              <a:ext uri="{FF2B5EF4-FFF2-40B4-BE49-F238E27FC236}">
                <a16:creationId xmlns:a16="http://schemas.microsoft.com/office/drawing/2014/main" id="{A55A25AC-B1ED-C32C-9478-300EC3222F7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570" t="18031" r="570" b="13038"/>
          <a:stretch/>
        </p:blipFill>
        <p:spPr>
          <a:xfrm>
            <a:off x="7619243" y="4606412"/>
            <a:ext cx="1725939" cy="1189704"/>
          </a:xfrm>
          <a:prstGeom prst="rect">
            <a:avLst/>
          </a:prstGeom>
        </p:spPr>
      </p:pic>
      <p:pic>
        <p:nvPicPr>
          <p:cNvPr id="14" name="Gráfico 13" descr="Reunião com preenchimento sólido">
            <a:extLst>
              <a:ext uri="{FF2B5EF4-FFF2-40B4-BE49-F238E27FC236}">
                <a16:creationId xmlns:a16="http://schemas.microsoft.com/office/drawing/2014/main" id="{99937A2D-ED38-8F75-58C8-70D71AF072C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570" t="18031" r="570" b="13038"/>
          <a:stretch/>
        </p:blipFill>
        <p:spPr>
          <a:xfrm>
            <a:off x="3507091" y="4689987"/>
            <a:ext cx="1725939" cy="1189704"/>
          </a:xfrm>
          <a:prstGeom prst="rect">
            <a:avLst/>
          </a:prstGeom>
        </p:spPr>
      </p:pic>
      <p:sp>
        <p:nvSpPr>
          <p:cNvPr id="15" name="CaixaDeTexto 14">
            <a:extLst>
              <a:ext uri="{FF2B5EF4-FFF2-40B4-BE49-F238E27FC236}">
                <a16:creationId xmlns:a16="http://schemas.microsoft.com/office/drawing/2014/main" id="{A8BCE4B8-5EBB-704C-2C40-EA457CEEE557}"/>
              </a:ext>
            </a:extLst>
          </p:cNvPr>
          <p:cNvSpPr txBox="1"/>
          <p:nvPr/>
        </p:nvSpPr>
        <p:spPr>
          <a:xfrm>
            <a:off x="2199777" y="2168013"/>
            <a:ext cx="353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D0E76FCD-7BB6-3746-9D8A-53929B298C4C}"/>
              </a:ext>
            </a:extLst>
          </p:cNvPr>
          <p:cNvSpPr txBox="1"/>
          <p:nvPr/>
        </p:nvSpPr>
        <p:spPr>
          <a:xfrm>
            <a:off x="5919018" y="2168012"/>
            <a:ext cx="353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0604A08C-B933-641D-99EE-7D534CDCCE9D}"/>
              </a:ext>
            </a:extLst>
          </p:cNvPr>
          <p:cNvSpPr txBox="1"/>
          <p:nvPr/>
        </p:nvSpPr>
        <p:spPr>
          <a:xfrm>
            <a:off x="10031170" y="2168011"/>
            <a:ext cx="353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8B32E514-0B54-4A6F-4F47-C4CCD0BC7050}"/>
              </a:ext>
            </a:extLst>
          </p:cNvPr>
          <p:cNvSpPr txBox="1"/>
          <p:nvPr/>
        </p:nvSpPr>
        <p:spPr>
          <a:xfrm>
            <a:off x="4193079" y="5284839"/>
            <a:ext cx="353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EA50831C-6C30-3C5A-A1BF-5A271F6EFB8B}"/>
              </a:ext>
            </a:extLst>
          </p:cNvPr>
          <p:cNvSpPr txBox="1"/>
          <p:nvPr/>
        </p:nvSpPr>
        <p:spPr>
          <a:xfrm>
            <a:off x="8305231" y="5191432"/>
            <a:ext cx="353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FA3ABC20-774D-21C7-6888-CB1942CE28DC}"/>
              </a:ext>
            </a:extLst>
          </p:cNvPr>
          <p:cNvSpPr txBox="1"/>
          <p:nvPr/>
        </p:nvSpPr>
        <p:spPr>
          <a:xfrm>
            <a:off x="1120879" y="2669006"/>
            <a:ext cx="25215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/>
              <a:t>A influência da Expansão marítima </a:t>
            </a:r>
            <a:r>
              <a:rPr lang="pt-PT" b="1" u="sng" dirty="0"/>
              <a:t>na língua portuguesa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0EED9B38-96FA-84A3-C889-11ED79E89202}"/>
              </a:ext>
            </a:extLst>
          </p:cNvPr>
          <p:cNvSpPr txBox="1"/>
          <p:nvPr/>
        </p:nvSpPr>
        <p:spPr>
          <a:xfrm>
            <a:off x="3109261" y="5755884"/>
            <a:ext cx="25215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/>
              <a:t>A influência da Expansão marítima </a:t>
            </a:r>
            <a:r>
              <a:rPr lang="pt-PT" b="1" u="sng" dirty="0"/>
              <a:t>nas ciências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DF570119-3DF5-317C-0343-5544C4B61616}"/>
              </a:ext>
            </a:extLst>
          </p:cNvPr>
          <p:cNvSpPr txBox="1"/>
          <p:nvPr/>
        </p:nvSpPr>
        <p:spPr>
          <a:xfrm>
            <a:off x="4835200" y="2668103"/>
            <a:ext cx="25215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/>
              <a:t>A influência da Expansão marítima </a:t>
            </a:r>
            <a:r>
              <a:rPr lang="pt-PT" b="1" u="sng" dirty="0"/>
              <a:t>no vestuário, quotidiano e alimentação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1B9F7492-186E-F1C9-4D11-E4FAB06CA094}"/>
              </a:ext>
            </a:extLst>
          </p:cNvPr>
          <p:cNvSpPr txBox="1"/>
          <p:nvPr/>
        </p:nvSpPr>
        <p:spPr>
          <a:xfrm>
            <a:off x="7221413" y="5652194"/>
            <a:ext cx="25215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/>
              <a:t>A influência da Expansão marítima </a:t>
            </a:r>
            <a:r>
              <a:rPr lang="pt-PT" b="1" u="sng" dirty="0"/>
              <a:t>na arte portuguesa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96359116-6113-5DAE-3C53-A08354C020B3}"/>
              </a:ext>
            </a:extLst>
          </p:cNvPr>
          <p:cNvSpPr txBox="1"/>
          <p:nvPr/>
        </p:nvSpPr>
        <p:spPr>
          <a:xfrm>
            <a:off x="8947352" y="2690904"/>
            <a:ext cx="25215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/>
              <a:t>A influência da Expansão marítima </a:t>
            </a:r>
            <a:r>
              <a:rPr lang="pt-PT" b="1" u="sng" dirty="0"/>
              <a:t>na literatura</a:t>
            </a:r>
          </a:p>
        </p:txBody>
      </p:sp>
    </p:spTree>
    <p:extLst>
      <p:ext uri="{BB962C8B-B14F-4D97-AF65-F5344CB8AC3E}">
        <p14:creationId xmlns:p14="http://schemas.microsoft.com/office/powerpoint/2010/main" val="3324755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9EDD9A77-C1FF-C323-BABD-0604ED47E436}"/>
              </a:ext>
            </a:extLst>
          </p:cNvPr>
          <p:cNvSpPr/>
          <p:nvPr/>
        </p:nvSpPr>
        <p:spPr>
          <a:xfrm>
            <a:off x="0" y="166412"/>
            <a:ext cx="1173791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influência da Expansão marítima em Portugal</a:t>
            </a:r>
            <a:r>
              <a:rPr lang="pt-PT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Mas afinal quais foram as consequências da Expansão marítima?</a:t>
            </a:r>
            <a:endParaRPr lang="pt-PT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F2FAFB3-6043-A55E-B8D5-B7509D71CF4C}"/>
              </a:ext>
            </a:extLst>
          </p:cNvPr>
          <p:cNvSpPr txBox="1"/>
          <p:nvPr/>
        </p:nvSpPr>
        <p:spPr>
          <a:xfrm>
            <a:off x="265471" y="1622322"/>
            <a:ext cx="80526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/>
              <a:t>1.ª Estação: </a:t>
            </a:r>
            <a:r>
              <a:rPr lang="pt-PT" sz="2000" dirty="0"/>
              <a:t>A influência da Expansão marítima na língua portuguesa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CA6D4F2F-634A-F2C0-26FD-FAA65426A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1503" y="2900516"/>
            <a:ext cx="7248994" cy="272386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60050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9EDD9A77-C1FF-C323-BABD-0604ED47E436}"/>
              </a:ext>
            </a:extLst>
          </p:cNvPr>
          <p:cNvSpPr/>
          <p:nvPr/>
        </p:nvSpPr>
        <p:spPr>
          <a:xfrm>
            <a:off x="0" y="166412"/>
            <a:ext cx="1173791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influência da Expansão marítima em Portugal</a:t>
            </a:r>
            <a:r>
              <a:rPr lang="pt-PT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Mas afinal quais foram as consequências da Expansão marítima?</a:t>
            </a:r>
            <a:endParaRPr lang="pt-PT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F2FAFB3-6043-A55E-B8D5-B7509D71CF4C}"/>
              </a:ext>
            </a:extLst>
          </p:cNvPr>
          <p:cNvSpPr txBox="1"/>
          <p:nvPr/>
        </p:nvSpPr>
        <p:spPr>
          <a:xfrm>
            <a:off x="265471" y="1622322"/>
            <a:ext cx="9773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/>
              <a:t>2.ª Estação: </a:t>
            </a:r>
            <a:r>
              <a:rPr lang="pt-PT" sz="2000" dirty="0"/>
              <a:t>A influência da Expansão marítima no vestuário, quotidiano e alimentação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C646088-7AD5-69EF-7A3A-8E8EBCA54E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7432" y="2123954"/>
            <a:ext cx="4392253" cy="4565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879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9EDD9A77-C1FF-C323-BABD-0604ED47E436}"/>
              </a:ext>
            </a:extLst>
          </p:cNvPr>
          <p:cNvSpPr/>
          <p:nvPr/>
        </p:nvSpPr>
        <p:spPr>
          <a:xfrm>
            <a:off x="0" y="166412"/>
            <a:ext cx="1173791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influência da Expansão marítima em Portugal</a:t>
            </a:r>
            <a:r>
              <a:rPr lang="pt-PT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Mas afinal quais foram as consequências da Expansão marítima?</a:t>
            </a:r>
            <a:endParaRPr lang="pt-PT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F2FAFB3-6043-A55E-B8D5-B7509D71CF4C}"/>
              </a:ext>
            </a:extLst>
          </p:cNvPr>
          <p:cNvSpPr txBox="1"/>
          <p:nvPr/>
        </p:nvSpPr>
        <p:spPr>
          <a:xfrm>
            <a:off x="265471" y="1622322"/>
            <a:ext cx="9773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/>
              <a:t>3.ª Estação: </a:t>
            </a:r>
            <a:r>
              <a:rPr lang="pt-PT" sz="2000" dirty="0"/>
              <a:t>A influência da Expansão marítima na literatura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7906F32B-12DA-8530-259F-27B04E2A30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0057" y="2159936"/>
            <a:ext cx="5011885" cy="4531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305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9EDD9A77-C1FF-C323-BABD-0604ED47E436}"/>
              </a:ext>
            </a:extLst>
          </p:cNvPr>
          <p:cNvSpPr/>
          <p:nvPr/>
        </p:nvSpPr>
        <p:spPr>
          <a:xfrm>
            <a:off x="0" y="166412"/>
            <a:ext cx="1173791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influência da Expansão marítima em Portugal</a:t>
            </a:r>
            <a:r>
              <a:rPr lang="pt-PT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Mas afinal quais foram as consequências da Expansão marítima?</a:t>
            </a:r>
            <a:endParaRPr lang="pt-PT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F2FAFB3-6043-A55E-B8D5-B7509D71CF4C}"/>
              </a:ext>
            </a:extLst>
          </p:cNvPr>
          <p:cNvSpPr txBox="1"/>
          <p:nvPr/>
        </p:nvSpPr>
        <p:spPr>
          <a:xfrm>
            <a:off x="265471" y="1622322"/>
            <a:ext cx="48473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/>
              <a:t>4.ª Estação: </a:t>
            </a:r>
            <a:r>
              <a:rPr lang="pt-PT" sz="2000" dirty="0"/>
              <a:t>A influência da Expansão marítima nas ciências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A231BE0A-0277-6B50-4839-AF5554DA3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1742" y="1226334"/>
            <a:ext cx="4994787" cy="546525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0010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9EDD9A77-C1FF-C323-BABD-0604ED47E436}"/>
              </a:ext>
            </a:extLst>
          </p:cNvPr>
          <p:cNvSpPr/>
          <p:nvPr/>
        </p:nvSpPr>
        <p:spPr>
          <a:xfrm>
            <a:off x="0" y="166412"/>
            <a:ext cx="1173791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influência da Expansão marítima em Portugal</a:t>
            </a:r>
            <a:r>
              <a:rPr lang="pt-PT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Mas afinal quais foram as consequências da Expansão marítima?</a:t>
            </a:r>
            <a:endParaRPr lang="pt-PT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F2FAFB3-6043-A55E-B8D5-B7509D71CF4C}"/>
              </a:ext>
            </a:extLst>
          </p:cNvPr>
          <p:cNvSpPr txBox="1"/>
          <p:nvPr/>
        </p:nvSpPr>
        <p:spPr>
          <a:xfrm>
            <a:off x="265471" y="1622322"/>
            <a:ext cx="9773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/>
              <a:t>5.ª Estação: </a:t>
            </a:r>
            <a:r>
              <a:rPr lang="pt-PT" sz="2000" dirty="0"/>
              <a:t>A influência da Expansão marítima na arte portuguesa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3DE86481-1846-5AA2-F226-AABD362400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949" y="2875865"/>
            <a:ext cx="6607277" cy="246872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DAF71558-6B5C-E6D0-5021-337E6400EE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63" r="1728"/>
          <a:stretch/>
        </p:blipFill>
        <p:spPr>
          <a:xfrm>
            <a:off x="7728153" y="1297858"/>
            <a:ext cx="4306529" cy="539373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54778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dd-in_Banner">
            <a:extLst>
              <a:ext uri="{FF2B5EF4-FFF2-40B4-BE49-F238E27FC236}">
                <a16:creationId xmlns:a16="http://schemas.microsoft.com/office/drawing/2014/main" id="{3469E413-BCF5-4E2F-BE4B-EB617C589F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351395"/>
            <a:ext cx="12192000" cy="640515"/>
          </a:xfrm>
          <a:prstGeom prst="rect">
            <a:avLst/>
          </a:prstGeom>
          <a:solidFill>
            <a:srgbClr val="494748">
              <a:alpha val="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32000" tIns="180000" rIns="216000" bIns="18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l" rtl="0">
              <a:spcAft>
                <a:spcPts val="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EasyTimer</a:t>
            </a:r>
            <a:endParaRPr lang="en-IE" sz="1200" dirty="0">
              <a:effectLst/>
              <a:latin typeface="Segoe UI Light" panose="020B0502040204020203" pitchFamily="34" charset="0"/>
              <a:ea typeface="Calibri" panose="020F0502020204030204" pitchFamily="34" charset="0"/>
              <a:cs typeface="Segoe UI Light" panose="020B0502040204020203" pitchFamily="34" charset="0"/>
            </a:endParaRPr>
          </a:p>
        </p:txBody>
      </p:sp>
      <p:pic>
        <p:nvPicPr>
          <p:cNvPr id="7" name="Add-in_Icon" descr="Ícone de EasyTimer.">
            <a:extLst>
              <a:ext uri="{FF2B5EF4-FFF2-40B4-BE49-F238E27FC236}">
                <a16:creationId xmlns:a16="http://schemas.microsoft.com/office/drawing/2014/main" id="{87D43E1C-7B4D-44A2-8E6D-6786349BFB5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914400" y="530365"/>
            <a:ext cx="291465" cy="291465"/>
          </a:xfrm>
          <a:prstGeom prst="rect">
            <a:avLst/>
          </a:prstGeom>
          <a:noFill/>
        </p:spPr>
      </p:pic>
      <mc:AlternateContent xmlns:mc="http://schemas.openxmlformats.org/markup-compatibility/2006">
        <mc:Choice xmlns:we="http://schemas.microsoft.com/office/webextensions/webextension/2010/11" xmlns:pca="http://schemas.microsoft.com/office/powerpoint/2013/contentapp" Requires="we pca">
          <p:graphicFrame>
            <p:nvGraphicFramePr>
              <p:cNvPr id="2" name="Add-in" descr="Conteúdo do suplemento EasyTimer."/>
              <p:cNvGraphicFramePr>
                <a:graphicFrameLocks noGrp="1"/>
              </p:cNvGraphicFramePr>
              <p:nvPr/>
            </p:nvGraphicFramePr>
            <p:xfrm>
              <a:off x="721012" y="1170879"/>
              <a:ext cx="10749976" cy="5335725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2" name="Add-in" descr="Conteúdo do suplemento EasyTimer.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1012" y="1170879"/>
                <a:ext cx="10749976" cy="533572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118595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webextension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webextensions/webextension1.xml><?xml version="1.0" encoding="utf-8"?>
<we:webextension xmlns:we="http://schemas.microsoft.com/office/webextensions/webextension/2010/11" id="{08a71ff5-1262-480c-aef9-78d91ef1dcf9}">
  <we:reference id="WA104382064" version="1.0.0.2" store="pt-PT" storeType="OMEX"/>
  <we:alternateReferences/>
  <we:properties>
    <we:property name="Microsoft.Office.CampaignId" value="&quot;none&quot;"/>
    <we:property name="clocktype" value="&quot;digital&quot;"/>
    <we:property name="HH" value="0"/>
    <we:property name="MM" value="10"/>
    <we:property name="SS" value="0"/>
    <we:property name="HH-reminder" value="&quot;--&quot;"/>
    <we:property name="MM-reminder" value="&quot;--&quot;"/>
    <we:property name="SS-reminder" value="&quot;--&quot;"/>
    <we:property name="interval" value="5"/>
    <we:property name="tickType" value="&quot;tick&quot;"/>
    <we:property name="timeupType" value="&quot;alarm&quot;"/>
    <we:property name="canvasw" value="508"/>
    <we:property name="canvash" value="508"/>
    <we:property name="radius" value="228.6"/>
    <we:property name="showCombi" value="false"/>
    <we:property name="isCountUp" value="false"/>
  </we:properties>
  <we:bindings/>
  <we:snapshot xmlns:r="http://schemas.openxmlformats.org/officeDocument/2006/relationships" r:embed="rId1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7482</TotalTime>
  <Words>237</Words>
  <Application>Microsoft Office PowerPoint</Application>
  <PresentationFormat>Ecrã Panorâmico</PresentationFormat>
  <Paragraphs>23</Paragraphs>
  <Slides>8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dos diapositivos</vt:lpstr>
      </vt:variant>
      <vt:variant>
        <vt:i4>8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Calibri Light</vt:lpstr>
      <vt:lpstr>Segoe UI Light</vt:lpstr>
      <vt:lpstr>Tema do Office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EasyTimer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sbrunormeneses.99@outlook.pt</dc:creator>
  <cp:lastModifiedBy>Sérgio Meneses</cp:lastModifiedBy>
  <cp:revision>6</cp:revision>
  <dcterms:created xsi:type="dcterms:W3CDTF">2024-05-15T10:48:23Z</dcterms:created>
  <dcterms:modified xsi:type="dcterms:W3CDTF">2024-05-20T15:31:18Z</dcterms:modified>
</cp:coreProperties>
</file>